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0" r:id="rId1"/>
    <p:sldMasterId id="2147483723" r:id="rId2"/>
  </p:sldMasterIdLst>
  <p:notesMasterIdLst>
    <p:notesMasterId r:id="rId56"/>
  </p:notesMasterIdLst>
  <p:sldIdLst>
    <p:sldId id="1036" r:id="rId3"/>
    <p:sldId id="318" r:id="rId4"/>
    <p:sldId id="1038" r:id="rId5"/>
    <p:sldId id="1039" r:id="rId6"/>
    <p:sldId id="1040" r:id="rId7"/>
    <p:sldId id="1037" r:id="rId8"/>
    <p:sldId id="1042" r:id="rId9"/>
    <p:sldId id="1041" r:id="rId10"/>
    <p:sldId id="1043" r:id="rId11"/>
    <p:sldId id="498" r:id="rId12"/>
    <p:sldId id="1044" r:id="rId13"/>
    <p:sldId id="1045" r:id="rId14"/>
    <p:sldId id="1046" r:id="rId15"/>
    <p:sldId id="499" r:id="rId16"/>
    <p:sldId id="500" r:id="rId17"/>
    <p:sldId id="501" r:id="rId18"/>
    <p:sldId id="502" r:id="rId19"/>
    <p:sldId id="503" r:id="rId20"/>
    <p:sldId id="1047" r:id="rId21"/>
    <p:sldId id="1049" r:id="rId22"/>
    <p:sldId id="505" r:id="rId23"/>
    <p:sldId id="506" r:id="rId24"/>
    <p:sldId id="507" r:id="rId25"/>
    <p:sldId id="617" r:id="rId26"/>
    <p:sldId id="624" r:id="rId27"/>
    <p:sldId id="521" r:id="rId28"/>
    <p:sldId id="522" r:id="rId29"/>
    <p:sldId id="525" r:id="rId30"/>
    <p:sldId id="526" r:id="rId31"/>
    <p:sldId id="621" r:id="rId32"/>
    <p:sldId id="622" r:id="rId33"/>
    <p:sldId id="626" r:id="rId34"/>
    <p:sldId id="627" r:id="rId35"/>
    <p:sldId id="536" r:id="rId36"/>
    <p:sldId id="537" r:id="rId37"/>
    <p:sldId id="539" r:id="rId38"/>
    <p:sldId id="538" r:id="rId39"/>
    <p:sldId id="540" r:id="rId40"/>
    <p:sldId id="436" r:id="rId41"/>
    <p:sldId id="456" r:id="rId42"/>
    <p:sldId id="458" r:id="rId43"/>
    <p:sldId id="460" r:id="rId44"/>
    <p:sldId id="455" r:id="rId45"/>
    <p:sldId id="457" r:id="rId46"/>
    <p:sldId id="446" r:id="rId47"/>
    <p:sldId id="560" r:id="rId48"/>
    <p:sldId id="563" r:id="rId49"/>
    <p:sldId id="438" r:id="rId50"/>
    <p:sldId id="440" r:id="rId51"/>
    <p:sldId id="640" r:id="rId52"/>
    <p:sldId id="459" r:id="rId53"/>
    <p:sldId id="441" r:id="rId54"/>
    <p:sldId id="443" r:id="rId55"/>
  </p:sldIdLst>
  <p:sldSz cx="12192000" cy="6858000"/>
  <p:notesSz cx="6858000" cy="9144000"/>
  <p:kinsoku lang="zh-CN" invalStChars="!),.:;?]}、。—ˇ¨〃々～‖…’”〕〉》」』〗】∶！＂＇），．：；？］｀｜｝·" invalEndChars="([{‘“〔〈《「『〖【（［｛．·"/>
  <p:defaultTextStyle>
    <a:defPPr>
      <a:defRPr lang="en-US"/>
    </a:defPPr>
    <a:lvl1pPr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6" autoAdjust="0"/>
    <p:restoredTop sz="82316" autoAdjust="0"/>
  </p:normalViewPr>
  <p:slideViewPr>
    <p:cSldViewPr>
      <p:cViewPr varScale="1">
        <p:scale>
          <a:sx n="95" d="100"/>
          <a:sy n="95" d="100"/>
        </p:scale>
        <p:origin x="192" y="4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B6BCB50-0B6D-4A49-BC4E-AAA096C9E9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endParaRPr lang="zh-CN" altLang="en-US"/>
          </a:p>
        </p:txBody>
      </p:sp>
      <p:sp>
        <p:nvSpPr>
          <p:cNvPr id="51203" name="Rectangle 3">
            <a:extLst>
              <a:ext uri="{FF2B5EF4-FFF2-40B4-BE49-F238E27FC236}">
                <a16:creationId xmlns:a16="http://schemas.microsoft.com/office/drawing/2014/main" id="{923D9FAB-38D9-3D48-860B-759DC835F74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vl1pPr>
          </a:lstStyle>
          <a:p>
            <a:pPr>
              <a:defRPr/>
            </a:pPr>
            <a:endParaRPr lang="en-US" altLang="zh-CN"/>
          </a:p>
        </p:txBody>
      </p:sp>
      <p:sp>
        <p:nvSpPr>
          <p:cNvPr id="121860" name="Rectangle 4">
            <a:extLst>
              <a:ext uri="{FF2B5EF4-FFF2-40B4-BE49-F238E27FC236}">
                <a16:creationId xmlns:a16="http://schemas.microsoft.com/office/drawing/2014/main" id="{ACA49E4F-E97C-5E4E-A049-E9222F2E717B}"/>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a:extLst>
              <a:ext uri="{FF2B5EF4-FFF2-40B4-BE49-F238E27FC236}">
                <a16:creationId xmlns:a16="http://schemas.microsoft.com/office/drawing/2014/main" id="{7B4D591F-D1B0-8E47-8A86-BE5F6AED421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6" name="Rectangle 6">
            <a:extLst>
              <a:ext uri="{FF2B5EF4-FFF2-40B4-BE49-F238E27FC236}">
                <a16:creationId xmlns:a16="http://schemas.microsoft.com/office/drawing/2014/main" id="{76D2456F-DD2D-A144-B1D7-368D8457D26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lvl1pPr>
          </a:lstStyle>
          <a:p>
            <a:pPr>
              <a:defRPr/>
            </a:pPr>
            <a:endParaRPr lang="en-US" altLang="zh-CN"/>
          </a:p>
        </p:txBody>
      </p:sp>
      <p:sp>
        <p:nvSpPr>
          <p:cNvPr id="51207" name="Rectangle 7">
            <a:extLst>
              <a:ext uri="{FF2B5EF4-FFF2-40B4-BE49-F238E27FC236}">
                <a16:creationId xmlns:a16="http://schemas.microsoft.com/office/drawing/2014/main" id="{2EEEA454-462B-A640-9C8B-B0982F669D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lvl1pPr>
          </a:lstStyle>
          <a:p>
            <a:fld id="{79B1CB44-73D4-4D44-A9F1-CF17A2AAD0C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00C5C5E7-E8D8-9245-B0CA-5F1C8F0FE3B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17B8408-69DD-7641-B167-4C61DEF64E0A}" type="slidenum">
              <a:rPr lang="en-US" altLang="zh-CN" sz="1200"/>
              <a:pPr/>
              <a:t>2</a:t>
            </a:fld>
            <a:endParaRPr lang="en-US" altLang="zh-CN" sz="1200"/>
          </a:p>
        </p:txBody>
      </p:sp>
      <p:sp>
        <p:nvSpPr>
          <p:cNvPr id="162819" name="Rectangle 2">
            <a:extLst>
              <a:ext uri="{FF2B5EF4-FFF2-40B4-BE49-F238E27FC236}">
                <a16:creationId xmlns:a16="http://schemas.microsoft.com/office/drawing/2014/main" id="{D1038EFD-2869-C641-A426-96EFCC7E3408}"/>
              </a:ext>
            </a:extLst>
          </p:cNvPr>
          <p:cNvSpPr>
            <a:spLocks noGrp="1" noRot="1" noChangeAspect="1" noChangeArrowheads="1" noTextEdit="1"/>
          </p:cNvSpPr>
          <p:nvPr>
            <p:ph type="sldImg"/>
          </p:nvPr>
        </p:nvSpPr>
        <p:spPr>
          <a:xfrm>
            <a:off x="381000" y="685800"/>
            <a:ext cx="6096000" cy="3429000"/>
          </a:xfrm>
          <a:ln/>
        </p:spPr>
      </p:sp>
      <p:sp>
        <p:nvSpPr>
          <p:cNvPr id="162820" name="Rectangle 3">
            <a:extLst>
              <a:ext uri="{FF2B5EF4-FFF2-40B4-BE49-F238E27FC236}">
                <a16:creationId xmlns:a16="http://schemas.microsoft.com/office/drawing/2014/main" id="{3843EAFF-0C9E-E24C-86E4-E5BA19413C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spcBef>
                <a:spcPct val="0"/>
              </a:spcBef>
            </a:pPr>
            <a:r>
              <a:rPr lang="en-US" altLang="zh-CN" sz="3200" b="1">
                <a:solidFill>
                  <a:srgbClr val="3333FF"/>
                </a:solidFill>
                <a:latin typeface="Arial Narrow" panose="020B0604020202020204" pitchFamily="34" charset="0"/>
              </a:rPr>
              <a:t>     </a:t>
            </a:r>
            <a:r>
              <a:rPr lang="zh-CN" altLang="en-US" sz="3200" b="1">
                <a:solidFill>
                  <a:srgbClr val="3333FF"/>
                </a:solidFill>
                <a:latin typeface="Arial Narrow" panose="020B0604020202020204" pitchFamily="34" charset="0"/>
              </a:rPr>
              <a:t>在多道程序批处理系统和分时系统中，程序并不能独立运行。作为资源分配和</a:t>
            </a:r>
            <a:r>
              <a:rPr lang="zh-CN" altLang="en-US" sz="3200" b="1">
                <a:solidFill>
                  <a:srgbClr val="CC3300"/>
                </a:solidFill>
                <a:latin typeface="Arial Narrow" panose="020B0604020202020204" pitchFamily="34" charset="0"/>
              </a:rPr>
              <a:t>独立运行</a:t>
            </a:r>
            <a:r>
              <a:rPr lang="zh-CN" altLang="en-US" sz="3200" b="1">
                <a:solidFill>
                  <a:srgbClr val="3333FF"/>
                </a:solidFill>
                <a:latin typeface="Arial Narrow" panose="020B0604020202020204" pitchFamily="34" charset="0"/>
              </a:rPr>
              <a:t>的基本单位是进程。操作系统所具有的四大特征也都是基于进程而形成的。并从进程的观点来研究操作系统而形成所谓的进程观点。显然，在操作系统中，</a:t>
            </a:r>
            <a:r>
              <a:rPr lang="zh-CN" altLang="en-US" sz="3200" b="1">
                <a:solidFill>
                  <a:srgbClr val="FF3300"/>
                </a:solidFill>
                <a:latin typeface="Arial Narrow" panose="020B0604020202020204" pitchFamily="34" charset="0"/>
              </a:rPr>
              <a:t>进程</a:t>
            </a:r>
            <a:r>
              <a:rPr lang="zh-CN" altLang="en-US" sz="3200" b="1">
                <a:solidFill>
                  <a:srgbClr val="3333FF"/>
                </a:solidFill>
                <a:latin typeface="Arial Narrow" panose="020B0604020202020204" pitchFamily="34" charset="0"/>
              </a:rPr>
              <a:t>是一个极其重要的概念。</a:t>
            </a:r>
            <a:endParaRPr lang="zh-CN" altLang="en-US" sz="2400" b="1">
              <a:solidFill>
                <a:srgbClr val="3333FF"/>
              </a:solidFill>
              <a:latin typeface="Arial Narrow" panose="020B0604020202020204" pitchFamily="34" charset="0"/>
            </a:endParaRPr>
          </a:p>
          <a:p>
            <a:endParaRPr lang="en-US" altLang="zh-CN"/>
          </a:p>
        </p:txBody>
      </p:sp>
    </p:spTree>
    <p:extLst>
      <p:ext uri="{BB962C8B-B14F-4D97-AF65-F5344CB8AC3E}">
        <p14:creationId xmlns:p14="http://schemas.microsoft.com/office/powerpoint/2010/main" val="243367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A613685F-EA5A-C545-B496-276919F2474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1180C9D-1A24-4348-B87F-1416F6274172}" type="slidenum">
              <a:rPr lang="en-US" altLang="zh-CN" sz="1200"/>
              <a:pPr/>
              <a:t>39</a:t>
            </a:fld>
            <a:endParaRPr lang="en-US" altLang="zh-CN" sz="1200"/>
          </a:p>
        </p:txBody>
      </p:sp>
      <p:sp>
        <p:nvSpPr>
          <p:cNvPr id="182275" name="Rectangle 2">
            <a:extLst>
              <a:ext uri="{FF2B5EF4-FFF2-40B4-BE49-F238E27FC236}">
                <a16:creationId xmlns:a16="http://schemas.microsoft.com/office/drawing/2014/main" id="{B66AF85E-B07A-1348-AC1A-E15984C852F5}"/>
              </a:ext>
            </a:extLst>
          </p:cNvPr>
          <p:cNvSpPr>
            <a:spLocks noGrp="1" noRot="1" noChangeAspect="1" noChangeArrowheads="1" noTextEdit="1"/>
          </p:cNvSpPr>
          <p:nvPr>
            <p:ph type="sldImg"/>
          </p:nvPr>
        </p:nvSpPr>
        <p:spPr>
          <a:xfrm>
            <a:off x="381000" y="685800"/>
            <a:ext cx="6096000" cy="3429000"/>
          </a:xfrm>
          <a:ln/>
        </p:spPr>
      </p:sp>
      <p:sp>
        <p:nvSpPr>
          <p:cNvPr id="353283" name="Rectangle 3">
            <a:extLst>
              <a:ext uri="{FF2B5EF4-FFF2-40B4-BE49-F238E27FC236}">
                <a16:creationId xmlns:a16="http://schemas.microsoft.com/office/drawing/2014/main" id="{5F7843AB-3E7C-C544-B48A-6FE3B300350D}"/>
              </a:ext>
            </a:extLst>
          </p:cNvPr>
          <p:cNvSpPr>
            <a:spLocks noGrp="1" noChangeArrowheads="1"/>
          </p:cNvSpPr>
          <p:nvPr>
            <p:ph type="body" idx="1"/>
          </p:nvPr>
        </p:nvSpPr>
        <p:spPr/>
        <p:txBody>
          <a:bodyPr/>
          <a:lstStyle/>
          <a:p>
            <a:pPr>
              <a:spcBef>
                <a:spcPct val="0"/>
              </a:spcBef>
            </a:pPr>
            <a:r>
              <a:rPr lang="en-US" altLang="zh-CN" sz="2400" b="1">
                <a:solidFill>
                  <a:srgbClr val="FFFFFF"/>
                </a:solidFill>
                <a:effectLst>
                  <a:outerShdw blurRad="38100" dist="38100" dir="2700000" algn="tl">
                    <a:srgbClr val="C0C0C0"/>
                  </a:outerShdw>
                </a:effectLst>
                <a:ea typeface="幼圆" pitchFamily="49" charset="-122"/>
              </a:rPr>
              <a:t>1</a:t>
            </a:r>
            <a:r>
              <a:rPr lang="zh-CN" altLang="en-US" sz="2400" b="1">
                <a:solidFill>
                  <a:srgbClr val="FFFFFF"/>
                </a:solidFill>
                <a:effectLst>
                  <a:outerShdw blurRad="38100" dist="38100" dir="2700000" algn="tl">
                    <a:srgbClr val="C0C0C0"/>
                  </a:outerShdw>
                </a:effectLst>
                <a:ea typeface="幼圆" pitchFamily="49" charset="-122"/>
              </a:rPr>
              <a:t>、进程的两个基本属性：</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a:t>
            </a:r>
            <a:r>
              <a:rPr lang="en-US" altLang="zh-CN" sz="2400" b="1">
                <a:solidFill>
                  <a:srgbClr val="FFFFFF"/>
                </a:solidFill>
                <a:effectLst>
                  <a:outerShdw blurRad="38100" dist="38100" dir="2700000" algn="tl">
                    <a:srgbClr val="C0C0C0"/>
                  </a:outerShdw>
                </a:effectLst>
                <a:ea typeface="幼圆" pitchFamily="49" charset="-122"/>
              </a:rPr>
              <a:t>1</a:t>
            </a:r>
            <a:r>
              <a:rPr lang="zh-CN" altLang="en-US" sz="2400" b="1">
                <a:solidFill>
                  <a:srgbClr val="FFFFFF"/>
                </a:solidFill>
                <a:effectLst>
                  <a:outerShdw blurRad="38100" dist="38100" dir="2700000" algn="tl">
                    <a:srgbClr val="C0C0C0"/>
                  </a:outerShdw>
                </a:effectLst>
                <a:ea typeface="幼圆" pitchFamily="49" charset="-122"/>
              </a:rPr>
              <a:t>）进程是一个可拥有资源的独立单位</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a:t>
            </a:r>
            <a:r>
              <a:rPr lang="en-US" altLang="zh-CN" sz="2400" b="1">
                <a:solidFill>
                  <a:srgbClr val="FFFFFF"/>
                </a:solidFill>
                <a:effectLst>
                  <a:outerShdw blurRad="38100" dist="38100" dir="2700000" algn="tl">
                    <a:srgbClr val="C0C0C0"/>
                  </a:outerShdw>
                </a:effectLst>
                <a:ea typeface="幼圆" pitchFamily="49" charset="-122"/>
              </a:rPr>
              <a:t>2</a:t>
            </a:r>
            <a:r>
              <a:rPr lang="zh-CN" altLang="en-US" sz="2400" b="1">
                <a:solidFill>
                  <a:srgbClr val="FFFFFF"/>
                </a:solidFill>
                <a:effectLst>
                  <a:outerShdw blurRad="38100" dist="38100" dir="2700000" algn="tl">
                    <a:srgbClr val="C0C0C0"/>
                  </a:outerShdw>
                </a:effectLst>
                <a:ea typeface="幼圆" pitchFamily="49" charset="-122"/>
              </a:rPr>
              <a:t>）进程也是一个可以独立调度和分派的基本单位</a:t>
            </a:r>
            <a:endParaRPr lang="zh-CN" altLang="en-US" sz="2400">
              <a:latin typeface="Times New Roman" panose="02020603050405020304" pitchFamily="18" charset="0"/>
            </a:endParaRPr>
          </a:p>
          <a:p>
            <a:pPr eaLnBrk="1" hangingPunct="1">
              <a:spcBef>
                <a:spcPct val="50000"/>
              </a:spcBef>
            </a:pPr>
            <a:r>
              <a:rPr lang="zh-CN" altLang="en-US" sz="2400" b="1">
                <a:latin typeface="Times New Roman" panose="02020603050405020304" pitchFamily="18" charset="0"/>
              </a:rPr>
              <a:t>     正是进程的两个基本属性，才使进程成为一个能独立运行的基本单位，从而构成了进程并发执行的基础。</a:t>
            </a:r>
          </a:p>
          <a:p>
            <a:pPr>
              <a:spcBef>
                <a:spcPct val="0"/>
              </a:spcBef>
            </a:pPr>
            <a:r>
              <a:rPr lang="en-US" altLang="zh-CN" sz="2400" b="1">
                <a:solidFill>
                  <a:srgbClr val="FFFFFF"/>
                </a:solidFill>
                <a:effectLst>
                  <a:outerShdw blurRad="38100" dist="38100" dir="2700000" algn="tl">
                    <a:srgbClr val="C0C0C0"/>
                  </a:outerShdw>
                </a:effectLst>
                <a:ea typeface="幼圆" pitchFamily="49" charset="-122"/>
              </a:rPr>
              <a:t>2</a:t>
            </a:r>
            <a:r>
              <a:rPr lang="zh-CN" altLang="en-US" sz="2400" b="1">
                <a:solidFill>
                  <a:srgbClr val="FFFFFF"/>
                </a:solidFill>
                <a:effectLst>
                  <a:outerShdw blurRad="38100" dist="38100" dir="2700000" algn="tl">
                    <a:srgbClr val="C0C0C0"/>
                  </a:outerShdw>
                </a:effectLst>
                <a:ea typeface="幼圆" pitchFamily="49" charset="-122"/>
              </a:rPr>
              <a:t>、进程是一个资源拥有者，在进程的创建、撤消和切换中，系统必须为之付出较大的时空开销。</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因此，在系统中设置的进程数目不宜过多，进程的切换频率也不宜过高，但这也就</a:t>
            </a:r>
            <a:r>
              <a:rPr lang="zh-CN" altLang="en-US" sz="2400" b="1">
                <a:solidFill>
                  <a:srgbClr val="FF3300"/>
                </a:solidFill>
                <a:effectLst>
                  <a:outerShdw blurRad="38100" dist="38100" dir="2700000" algn="tl">
                    <a:srgbClr val="C0C0C0"/>
                  </a:outerShdw>
                </a:effectLst>
                <a:ea typeface="幼圆" pitchFamily="49" charset="-122"/>
              </a:rPr>
              <a:t>限制了并发程度的进一步提高。</a:t>
            </a:r>
            <a:endParaRPr lang="zh-CN" altLang="en-US" sz="2400">
              <a:solidFill>
                <a:srgbClr val="FF3300"/>
              </a:solidFill>
              <a:latin typeface="Times New Roman" panose="02020603050405020304" pitchFamily="18" charset="0"/>
            </a:endParaRPr>
          </a:p>
          <a:p>
            <a:pPr>
              <a:spcBef>
                <a:spcPct val="0"/>
              </a:spcBef>
            </a:pPr>
            <a:r>
              <a:rPr lang="en-US" altLang="zh-CN" sz="2400" b="1">
                <a:solidFill>
                  <a:srgbClr val="FFFFFF"/>
                </a:solidFill>
                <a:effectLst>
                  <a:outerShdw blurRad="38100" dist="38100" dir="2700000" algn="tl">
                    <a:srgbClr val="C0C0C0"/>
                  </a:outerShdw>
                </a:effectLst>
                <a:ea typeface="幼圆" pitchFamily="49" charset="-122"/>
              </a:rPr>
              <a:t>3</a:t>
            </a:r>
            <a:r>
              <a:rPr lang="zh-CN" altLang="en-US" sz="2400" b="1">
                <a:solidFill>
                  <a:srgbClr val="FFFFFF"/>
                </a:solidFill>
                <a:effectLst>
                  <a:outerShdw blurRad="38100" dist="38100" dir="2700000" algn="tl">
                    <a:srgbClr val="C0C0C0"/>
                  </a:outerShdw>
                </a:effectLst>
                <a:ea typeface="幼圆" pitchFamily="49" charset="-122"/>
              </a:rPr>
              <a:t>、在操作系统中引入线程，是为了减少程序并发执行时所付出的时空开销，使</a:t>
            </a:r>
            <a:r>
              <a:rPr lang="en-US" altLang="zh-CN" sz="2400" b="1">
                <a:solidFill>
                  <a:srgbClr val="FFFFFF"/>
                </a:solidFill>
                <a:effectLst>
                  <a:outerShdw blurRad="38100" dist="38100" dir="2700000" algn="tl">
                    <a:srgbClr val="C0C0C0"/>
                  </a:outerShdw>
                </a:effectLst>
                <a:ea typeface="幼圆" pitchFamily="49" charset="-122"/>
              </a:rPr>
              <a:t>0S</a:t>
            </a:r>
            <a:r>
              <a:rPr lang="zh-CN" altLang="en-US" sz="2400" b="1">
                <a:solidFill>
                  <a:srgbClr val="FFFFFF"/>
                </a:solidFill>
                <a:effectLst>
                  <a:outerShdw blurRad="38100" dist="38100" dir="2700000" algn="tl">
                    <a:srgbClr val="C0C0C0"/>
                  </a:outerShdw>
                </a:effectLst>
                <a:ea typeface="幼圆" pitchFamily="49" charset="-122"/>
              </a:rPr>
              <a:t>具有更好的并发性。</a:t>
            </a:r>
          </a:p>
          <a:p>
            <a:endParaRPr lang="en-US" altLang="zh-CN"/>
          </a:p>
        </p:txBody>
      </p:sp>
    </p:spTree>
    <p:extLst>
      <p:ext uri="{BB962C8B-B14F-4D97-AF65-F5344CB8AC3E}">
        <p14:creationId xmlns:p14="http://schemas.microsoft.com/office/powerpoint/2010/main" val="75659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DEE9AC0E-E8D5-6C4A-94A8-DA3133F3139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F509B81-DC9D-3F40-B5AB-79A3806F3EFC}" type="slidenum">
              <a:rPr lang="en-US" altLang="zh-CN" sz="1200"/>
              <a:pPr/>
              <a:t>43</a:t>
            </a:fld>
            <a:endParaRPr lang="en-US" altLang="zh-CN" sz="1200"/>
          </a:p>
        </p:txBody>
      </p:sp>
      <p:sp>
        <p:nvSpPr>
          <p:cNvPr id="183299" name="Rectangle 2">
            <a:extLst>
              <a:ext uri="{FF2B5EF4-FFF2-40B4-BE49-F238E27FC236}">
                <a16:creationId xmlns:a16="http://schemas.microsoft.com/office/drawing/2014/main" id="{ACA54464-6EDE-864C-8D68-1F24B06D0D05}"/>
              </a:ext>
            </a:extLst>
          </p:cNvPr>
          <p:cNvSpPr>
            <a:spLocks noGrp="1" noRot="1" noChangeAspect="1" noChangeArrowheads="1" noTextEdit="1"/>
          </p:cNvSpPr>
          <p:nvPr>
            <p:ph type="sldImg"/>
          </p:nvPr>
        </p:nvSpPr>
        <p:spPr>
          <a:xfrm>
            <a:off x="381000" y="685800"/>
            <a:ext cx="6096000" cy="3429000"/>
          </a:xfrm>
          <a:ln/>
        </p:spPr>
      </p:sp>
      <p:sp>
        <p:nvSpPr>
          <p:cNvPr id="183300" name="Rectangle 3">
            <a:extLst>
              <a:ext uri="{FF2B5EF4-FFF2-40B4-BE49-F238E27FC236}">
                <a16:creationId xmlns:a16="http://schemas.microsoft.com/office/drawing/2014/main" id="{4A8235EE-7A34-1E44-9908-B3C2F54DE0A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a:t>       </a:t>
            </a:r>
            <a:r>
              <a:rPr lang="zh-CN" altLang="en-US"/>
              <a:t>从进程管理的角度看线程和进程间的区别。</a:t>
            </a:r>
          </a:p>
          <a:p>
            <a:r>
              <a:rPr lang="zh-CN" altLang="en-US"/>
              <a:t>       在单线程进程模型中</a:t>
            </a:r>
            <a:r>
              <a:rPr lang="en-US" altLang="zh-CN"/>
              <a:t>(</a:t>
            </a:r>
            <a:r>
              <a:rPr lang="zh-CN" altLang="en-US"/>
              <a:t>也就是说，并没有清楚明确的线程概念</a:t>
            </a:r>
            <a:r>
              <a:rPr lang="en-US" altLang="zh-CN"/>
              <a:t>)</a:t>
            </a:r>
            <a:r>
              <a:rPr lang="zh-CN" altLang="en-US"/>
              <a:t>．进程的表示包括它的进程控制块和</a:t>
            </a:r>
          </a:p>
          <a:p>
            <a:r>
              <a:rPr lang="zh-CN" altLang="en-US"/>
              <a:t>用户地址空间，以及在进程执行中管理调用／返回行为的用户栈和内核栈。当进程正在运行时．该</a:t>
            </a:r>
          </a:p>
          <a:p>
            <a:r>
              <a:rPr lang="zh-CN" altLang="en-US"/>
              <a:t>进程控制处理器寄存器，并且当进程不运行时保存这些寄存器的内容。</a:t>
            </a:r>
          </a:p>
          <a:p>
            <a:r>
              <a:rPr lang="zh-CN" altLang="en-US"/>
              <a:t>       在多线程环境中，仍然有一个与进程相关联的进程控制块和用户地址空间，但是每个线程都有</a:t>
            </a:r>
          </a:p>
          <a:p>
            <a:r>
              <a:rPr lang="zh-CN" altLang="en-US"/>
              <a:t>一个独立的栈和独立的控制块，包含寄存器值、优先级和其他与线程相关的状态信息。</a:t>
            </a:r>
          </a:p>
          <a:p>
            <a:r>
              <a:rPr lang="zh-CN" altLang="en-US"/>
              <a:t>    因此，进程中的所有线程共享该进程的状态和资源，它们驻留在同一块地址空间中．并且可以</a:t>
            </a:r>
          </a:p>
          <a:p>
            <a:r>
              <a:rPr lang="zh-CN" altLang="en-US"/>
              <a:t>访问到相同的数据。当一个线程改变了存储器中的</a:t>
            </a:r>
            <a:r>
              <a:rPr lang="en-US" altLang="zh-CN"/>
              <a:t>—</a:t>
            </a:r>
            <a:r>
              <a:rPr lang="zh-CN" altLang="en-US"/>
              <a:t>个数据项时、在其他进程访问这一项时它们能</a:t>
            </a:r>
          </a:p>
          <a:p>
            <a:r>
              <a:rPr lang="zh-CN" altLang="en-US"/>
              <a:t>够看到变化后的结果。如果一个线程为读操作打开一个文件时，同一个进程中的其他线程也能够从</a:t>
            </a:r>
          </a:p>
          <a:p>
            <a:r>
              <a:rPr lang="zh-CN" altLang="en-US"/>
              <a:t>这个文件中读。</a:t>
            </a:r>
          </a:p>
          <a:p>
            <a:endParaRPr lang="en-US" altLang="zh-CN"/>
          </a:p>
        </p:txBody>
      </p:sp>
    </p:spTree>
    <p:extLst>
      <p:ext uri="{BB962C8B-B14F-4D97-AF65-F5344CB8AC3E}">
        <p14:creationId xmlns:p14="http://schemas.microsoft.com/office/powerpoint/2010/main" val="288976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CC281F55-7B49-094F-8FC5-51659392C61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3A6A368-CEE3-2943-A9F6-C30E1F80721B}" type="slidenum">
              <a:rPr lang="en-US" altLang="zh-CN" sz="1200"/>
              <a:pPr/>
              <a:t>48</a:t>
            </a:fld>
            <a:endParaRPr lang="en-US" altLang="zh-CN" sz="1200"/>
          </a:p>
        </p:txBody>
      </p:sp>
      <p:sp>
        <p:nvSpPr>
          <p:cNvPr id="184323" name="Rectangle 2">
            <a:extLst>
              <a:ext uri="{FF2B5EF4-FFF2-40B4-BE49-F238E27FC236}">
                <a16:creationId xmlns:a16="http://schemas.microsoft.com/office/drawing/2014/main" id="{D96C2857-EAA4-884F-BF30-D5FAF84ADC22}"/>
              </a:ext>
            </a:extLst>
          </p:cNvPr>
          <p:cNvSpPr>
            <a:spLocks noGrp="1" noRot="1" noChangeAspect="1" noChangeArrowheads="1" noTextEdit="1"/>
          </p:cNvSpPr>
          <p:nvPr>
            <p:ph type="sldImg"/>
          </p:nvPr>
        </p:nvSpPr>
        <p:spPr>
          <a:xfrm>
            <a:off x="381000" y="685800"/>
            <a:ext cx="6096000" cy="3429000"/>
          </a:xfrm>
          <a:ln/>
        </p:spPr>
      </p:sp>
      <p:sp>
        <p:nvSpPr>
          <p:cNvPr id="317443" name="Rectangle 3">
            <a:extLst>
              <a:ext uri="{FF2B5EF4-FFF2-40B4-BE49-F238E27FC236}">
                <a16:creationId xmlns:a16="http://schemas.microsoft.com/office/drawing/2014/main" id="{31C54975-56F0-6542-B1C0-30E790BAAC21}"/>
              </a:ext>
            </a:extLst>
          </p:cNvPr>
          <p:cNvSpPr>
            <a:spLocks noGrp="1" noChangeArrowheads="1"/>
          </p:cNvSpPr>
          <p:nvPr>
            <p:ph type="body" idx="1"/>
          </p:nvPr>
        </p:nvSpPr>
        <p:spPr/>
        <p:txBody>
          <a:bodyPr/>
          <a:lstStyle/>
          <a:p>
            <a:pPr>
              <a:spcBef>
                <a:spcPct val="0"/>
              </a:spcBef>
            </a:pPr>
            <a:r>
              <a:rPr lang="zh-CN" altLang="en-US" sz="2400" b="1">
                <a:solidFill>
                  <a:srgbClr val="FFFFFF"/>
                </a:solidFill>
                <a:effectLst>
                  <a:outerShdw blurRad="38100" dist="38100" dir="2700000" algn="tl">
                    <a:srgbClr val="C0C0C0"/>
                  </a:outerShdw>
                </a:effectLst>
                <a:latin typeface="Arial Narrow" panose="020B0604020202020204" pitchFamily="34" charset="0"/>
              </a:rPr>
              <a:t>线程具有许多传统进程所具有的特征，故又称为轻型进程（进程元），在引入了线程的</a:t>
            </a:r>
            <a:r>
              <a:rPr lang="en-US" altLang="zh-CN" sz="2400" b="1">
                <a:solidFill>
                  <a:srgbClr val="FFFFFF"/>
                </a:solidFill>
                <a:effectLst>
                  <a:outerShdw blurRad="38100" dist="38100" dir="2700000" algn="tl">
                    <a:srgbClr val="C0C0C0"/>
                  </a:outerShdw>
                </a:effectLst>
                <a:latin typeface="Arial Narrow" panose="020B0604020202020204" pitchFamily="34" charset="0"/>
              </a:rPr>
              <a:t>Os</a:t>
            </a:r>
            <a:r>
              <a:rPr lang="zh-CN" altLang="en-US" sz="2400" b="1">
                <a:solidFill>
                  <a:srgbClr val="FFFFFF"/>
                </a:solidFill>
                <a:effectLst>
                  <a:outerShdw blurRad="38100" dist="38100" dir="2700000" algn="tl">
                    <a:srgbClr val="C0C0C0"/>
                  </a:outerShdw>
                </a:effectLst>
                <a:latin typeface="Arial Narrow" panose="020B0604020202020204" pitchFamily="34" charset="0"/>
              </a:rPr>
              <a:t>中，通常一个进程都有若干个线程，至少也需要有一个线程</a:t>
            </a:r>
            <a:r>
              <a:rPr lang="zh-CN" altLang="en-US" sz="2000" b="1">
                <a:solidFill>
                  <a:srgbClr val="FFFFFF"/>
                </a:solidFill>
                <a:latin typeface="Arial Narrow" panose="020B0604020202020204" pitchFamily="34" charset="0"/>
              </a:rPr>
              <a:t>（下面比较线程和进程）。</a:t>
            </a:r>
            <a:endParaRPr lang="zh-CN" altLang="en-US" sz="1800" b="1">
              <a:solidFill>
                <a:srgbClr val="FFFFFF"/>
              </a:solidFill>
              <a:effectLst>
                <a:outerShdw blurRad="38100" dist="38100" dir="2700000" algn="tl">
                  <a:srgbClr val="C0C0C0"/>
                </a:outerShdw>
              </a:effectLst>
              <a:latin typeface="Arial Narrow" panose="020B0604020202020204" pitchFamily="34" charset="0"/>
            </a:endParaRP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１．调度</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在传统的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中拥有资源的基本单位和独立调度、分派的基本单位都是进程。在引入线程的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中，则把线程作为调度和分派的基本单位，而把进程作为资源拥有的基本单位，使传统进程的两个属性分开，线程便能轻装运行，从而显著地提高了</a:t>
            </a:r>
            <a:r>
              <a:rPr lang="zh-CN" altLang="en-US" sz="2000" b="1">
                <a:solidFill>
                  <a:srgbClr val="FF3300"/>
                </a:solidFill>
                <a:latin typeface="Arial Narrow" panose="020B0604020202020204" pitchFamily="34" charset="0"/>
              </a:rPr>
              <a:t>系统的并发程度</a:t>
            </a:r>
            <a:r>
              <a:rPr lang="zh-CN" altLang="en-US" sz="2000" b="1">
                <a:solidFill>
                  <a:srgbClr val="FFFFFF"/>
                </a:solidFill>
                <a:latin typeface="Arial Narrow" panose="020B0604020202020204" pitchFamily="34" charset="0"/>
              </a:rPr>
              <a:t>。</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２．并发性</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在引入线程的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中，不仅进程之间可以并发执行，而且在一个进程中的多个线程之间亦可并发执行，因而</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具有更好的并发性，从而能更好地提高系统的资利用率及系统的吞吐量。</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３．拥有资源</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进程是拥有资源的基本单位，线程不拥有资源，但继承进程的资源。</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４．系统开销</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创建或撒消进程，系统都要为之分配或回收资源，</a:t>
            </a:r>
            <a:r>
              <a:rPr lang="en-US" altLang="zh-CN" sz="2000" b="1">
                <a:solidFill>
                  <a:srgbClr val="FFFFFF"/>
                </a:solidFill>
                <a:latin typeface="Arial Narrow" panose="020B0604020202020204" pitchFamily="34" charset="0"/>
              </a:rPr>
              <a:t>OS</a:t>
            </a:r>
            <a:r>
              <a:rPr lang="en-US" altLang="en-US" sz="2000" b="1">
                <a:solidFill>
                  <a:srgbClr val="FFFFFF"/>
                </a:solidFill>
                <a:latin typeface="Arial Narrow" panose="020B0604020202020204" pitchFamily="34" charset="0"/>
              </a:rPr>
              <a:t>的开销</a:t>
            </a:r>
            <a:r>
              <a:rPr lang="zh-CN" altLang="en-US" sz="2000" b="1">
                <a:solidFill>
                  <a:srgbClr val="FFFFFF"/>
                </a:solidFill>
                <a:latin typeface="Arial Narrow" panose="020B0604020202020204" pitchFamily="34" charset="0"/>
              </a:rPr>
              <a:t>将大于创建线程或撒消线程的开消。类似地在进程切换时，涉及到整个当前进程</a:t>
            </a:r>
            <a:r>
              <a:rPr lang="en-US" altLang="zh-CN" sz="2000" b="1">
                <a:solidFill>
                  <a:srgbClr val="FFFFFF"/>
                </a:solidFill>
                <a:latin typeface="Arial Narrow" panose="020B0604020202020204" pitchFamily="34" charset="0"/>
              </a:rPr>
              <a:t>CPU</a:t>
            </a:r>
            <a:r>
              <a:rPr lang="zh-CN" altLang="en-US" sz="2000" b="1">
                <a:solidFill>
                  <a:srgbClr val="FFFFFF"/>
                </a:solidFill>
                <a:latin typeface="Arial Narrow" panose="020B0604020202020204" pitchFamily="34" charset="0"/>
              </a:rPr>
              <a:t>环境的保存以及新被调度运行的进程的</a:t>
            </a:r>
            <a:r>
              <a:rPr lang="en-US" altLang="zh-CN" sz="2000" b="1">
                <a:solidFill>
                  <a:srgbClr val="FFFFFF"/>
                </a:solidFill>
                <a:latin typeface="Arial Narrow" panose="020B0604020202020204" pitchFamily="34" charset="0"/>
              </a:rPr>
              <a:t>CPU</a:t>
            </a:r>
            <a:r>
              <a:rPr lang="zh-CN" altLang="en-US" sz="2000" b="1">
                <a:solidFill>
                  <a:srgbClr val="FFFFFF"/>
                </a:solidFill>
                <a:latin typeface="Arial Narrow" panose="020B0604020202020204" pitchFamily="34" charset="0"/>
              </a:rPr>
              <a:t>环境的设置。而线程切换只须保存和设置少量寄存器的内容，并不涉及存储器管理方面的操作。因此，进程切换的开销也远大于线程切换的开销。</a:t>
            </a:r>
          </a:p>
          <a:p>
            <a:endParaRPr lang="en-US" altLang="zh-CN"/>
          </a:p>
        </p:txBody>
      </p:sp>
    </p:spTree>
    <p:extLst>
      <p:ext uri="{BB962C8B-B14F-4D97-AF65-F5344CB8AC3E}">
        <p14:creationId xmlns:p14="http://schemas.microsoft.com/office/powerpoint/2010/main" val="68010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040DBFF9-D8F4-9D43-A373-3DC70FD7902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65CEB82-25D8-0641-9F9E-A54EB9A4FF71}" type="slidenum">
              <a:rPr lang="en-US" altLang="zh-CN" sz="1200"/>
              <a:pPr/>
              <a:t>49</a:t>
            </a:fld>
            <a:endParaRPr lang="en-US" altLang="zh-CN" sz="1200"/>
          </a:p>
        </p:txBody>
      </p:sp>
      <p:sp>
        <p:nvSpPr>
          <p:cNvPr id="185347" name="Rectangle 2">
            <a:extLst>
              <a:ext uri="{FF2B5EF4-FFF2-40B4-BE49-F238E27FC236}">
                <a16:creationId xmlns:a16="http://schemas.microsoft.com/office/drawing/2014/main" id="{089B1C43-1B62-B045-868D-4F4F9B12B846}"/>
              </a:ext>
            </a:extLst>
          </p:cNvPr>
          <p:cNvSpPr>
            <a:spLocks noGrp="1" noRot="1" noChangeAspect="1" noChangeArrowheads="1" noTextEdit="1"/>
          </p:cNvSpPr>
          <p:nvPr>
            <p:ph type="sldImg"/>
          </p:nvPr>
        </p:nvSpPr>
        <p:spPr>
          <a:xfrm>
            <a:off x="381000" y="685800"/>
            <a:ext cx="6096000" cy="3429000"/>
          </a:xfrm>
          <a:ln/>
        </p:spPr>
      </p:sp>
      <p:sp>
        <p:nvSpPr>
          <p:cNvPr id="359427" name="Rectangle 3">
            <a:extLst>
              <a:ext uri="{FF2B5EF4-FFF2-40B4-BE49-F238E27FC236}">
                <a16:creationId xmlns:a16="http://schemas.microsoft.com/office/drawing/2014/main" id="{31CF7853-816B-2A4B-8DF6-2C0263231B7A}"/>
              </a:ext>
            </a:extLst>
          </p:cNvPr>
          <p:cNvSpPr>
            <a:spLocks noGrp="1" noChangeArrowheads="1"/>
          </p:cNvSpPr>
          <p:nvPr>
            <p:ph type="body" idx="1"/>
          </p:nvPr>
        </p:nvSpPr>
        <p:spPr/>
        <p:txBody>
          <a:bodyPr/>
          <a:lstStyle/>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1</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）内核支持线程</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轻便进程</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：无论用户进程中的线程或系统进程中的线程，它的创建、撤消和切换都由内核实现。</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FF0000"/>
                </a:solidFill>
                <a:effectLst>
                  <a:outerShdw blurRad="38100" dist="38100" dir="2700000" algn="tl">
                    <a:srgbClr val="C0C0C0"/>
                  </a:outerShdw>
                </a:effectLst>
                <a:latin typeface="楷体_GB2312" pitchFamily="49" charset="-122"/>
                <a:ea typeface="楷体_GB2312" pitchFamily="49" charset="-122"/>
              </a:rPr>
              <a:t>在内核中保留了一张线程控制块，内核根据该控制块而感知该线程的存在并对线程进行控制。</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2</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）用户级线程：用户级线程仅存在于用户级中，它的创建、撤消和切换都与内核无关。</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          内核无法感知线程的存在</a:t>
            </a:r>
          </a:p>
        </p:txBody>
      </p:sp>
    </p:spTree>
    <p:extLst>
      <p:ext uri="{BB962C8B-B14F-4D97-AF65-F5344CB8AC3E}">
        <p14:creationId xmlns:p14="http://schemas.microsoft.com/office/powerpoint/2010/main" val="109687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3</a:t>
            </a:fld>
            <a:endParaRPr lang="en-US" altLang="zh-CN"/>
          </a:p>
        </p:txBody>
      </p:sp>
    </p:spTree>
    <p:extLst>
      <p:ext uri="{BB962C8B-B14F-4D97-AF65-F5344CB8AC3E}">
        <p14:creationId xmlns:p14="http://schemas.microsoft.com/office/powerpoint/2010/main" val="3638088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7</a:t>
            </a:fld>
            <a:endParaRPr lang="en-US" altLang="zh-CN"/>
          </a:p>
        </p:txBody>
      </p:sp>
    </p:spTree>
    <p:extLst>
      <p:ext uri="{BB962C8B-B14F-4D97-AF65-F5344CB8AC3E}">
        <p14:creationId xmlns:p14="http://schemas.microsoft.com/office/powerpoint/2010/main" val="1959593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8</a:t>
            </a:fld>
            <a:endParaRPr lang="en-US" altLang="zh-CN"/>
          </a:p>
        </p:txBody>
      </p:sp>
    </p:spTree>
    <p:extLst>
      <p:ext uri="{BB962C8B-B14F-4D97-AF65-F5344CB8AC3E}">
        <p14:creationId xmlns:p14="http://schemas.microsoft.com/office/powerpoint/2010/main" val="223404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9</a:t>
            </a:fld>
            <a:endParaRPr lang="en-US" altLang="zh-CN"/>
          </a:p>
        </p:txBody>
      </p:sp>
    </p:spTree>
    <p:extLst>
      <p:ext uri="{BB962C8B-B14F-4D97-AF65-F5344CB8AC3E}">
        <p14:creationId xmlns:p14="http://schemas.microsoft.com/office/powerpoint/2010/main" val="300752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10</a:t>
            </a:fld>
            <a:endParaRPr lang="en-US" altLang="zh-CN"/>
          </a:p>
        </p:txBody>
      </p:sp>
    </p:spTree>
    <p:extLst>
      <p:ext uri="{BB962C8B-B14F-4D97-AF65-F5344CB8AC3E}">
        <p14:creationId xmlns:p14="http://schemas.microsoft.com/office/powerpoint/2010/main" val="747024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20</a:t>
            </a:fld>
            <a:endParaRPr lang="en-US" altLang="zh-CN"/>
          </a:p>
        </p:txBody>
      </p:sp>
    </p:spTree>
    <p:extLst>
      <p:ext uri="{BB962C8B-B14F-4D97-AF65-F5344CB8AC3E}">
        <p14:creationId xmlns:p14="http://schemas.microsoft.com/office/powerpoint/2010/main" val="112219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21</a:t>
            </a:fld>
            <a:endParaRPr lang="en-US" altLang="zh-CN"/>
          </a:p>
        </p:txBody>
      </p:sp>
    </p:spTree>
    <p:extLst>
      <p:ext uri="{BB962C8B-B14F-4D97-AF65-F5344CB8AC3E}">
        <p14:creationId xmlns:p14="http://schemas.microsoft.com/office/powerpoint/2010/main" val="385270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a:extLst>
              <a:ext uri="{FF2B5EF4-FFF2-40B4-BE49-F238E27FC236}">
                <a16:creationId xmlns:a16="http://schemas.microsoft.com/office/drawing/2014/main" id="{3462FFDB-1F0D-4547-815D-63DF97A07175}"/>
              </a:ext>
            </a:extLst>
          </p:cNvPr>
          <p:cNvSpPr>
            <a:spLocks noGrp="1" noRot="1" noChangeAspect="1" noTextEdit="1"/>
          </p:cNvSpPr>
          <p:nvPr>
            <p:ph type="sldImg"/>
          </p:nvPr>
        </p:nvSpPr>
        <p:spPr>
          <a:xfrm>
            <a:off x="381000" y="685800"/>
            <a:ext cx="6096000" cy="3429000"/>
          </a:xfrm>
          <a:ln/>
        </p:spPr>
      </p:sp>
      <p:sp>
        <p:nvSpPr>
          <p:cNvPr id="181251" name="备注占位符 2">
            <a:extLst>
              <a:ext uri="{FF2B5EF4-FFF2-40B4-BE49-F238E27FC236}">
                <a16:creationId xmlns:a16="http://schemas.microsoft.com/office/drawing/2014/main" id="{CE119403-B076-434A-820B-0E43CB8C618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b="1">
                <a:solidFill>
                  <a:srgbClr val="000000"/>
                </a:solidFill>
                <a:latin typeface="华文楷体" panose="02010600040101010101" pitchFamily="2" charset="-122"/>
                <a:ea typeface="华文楷体" panose="02010600040101010101" pitchFamily="2" charset="-122"/>
              </a:rPr>
              <a:t>最初用于同一台主机上多个应用程序之间的通信</a:t>
            </a:r>
            <a:r>
              <a:rPr lang="en-US" altLang="zh-CN" b="1">
                <a:solidFill>
                  <a:srgbClr val="000000"/>
                </a:solidFill>
                <a:latin typeface="华文楷体" panose="02010600040101010101" pitchFamily="2" charset="-122"/>
                <a:ea typeface="华文楷体" panose="02010600040101010101" pitchFamily="2" charset="-122"/>
              </a:rPr>
              <a:t>(</a:t>
            </a:r>
            <a:r>
              <a:rPr lang="zh-CN" altLang="en-US" b="1">
                <a:solidFill>
                  <a:srgbClr val="000000"/>
                </a:solidFill>
                <a:latin typeface="华文楷体" panose="02010600040101010101" pitchFamily="2" charset="-122"/>
                <a:ea typeface="华文楷体" panose="02010600040101010101" pitchFamily="2" charset="-122"/>
              </a:rPr>
              <a:t>即进程间的通信</a:t>
            </a:r>
            <a:r>
              <a:rPr lang="en-US" altLang="zh-CN" b="1">
                <a:solidFill>
                  <a:srgbClr val="000000"/>
                </a:solidFill>
                <a:latin typeface="华文楷体" panose="02010600040101010101" pitchFamily="2" charset="-122"/>
                <a:ea typeface="华文楷体" panose="02010600040101010101" pitchFamily="2" charset="-122"/>
              </a:rPr>
              <a:t>)</a:t>
            </a:r>
            <a:r>
              <a:rPr lang="zh-CN" altLang="en-US" b="1">
                <a:solidFill>
                  <a:srgbClr val="000000"/>
                </a:solidFill>
                <a:latin typeface="华文楷体" panose="02010600040101010101" pitchFamily="2" charset="-122"/>
                <a:ea typeface="华文楷体" panose="02010600040101010101" pitchFamily="2" charset="-122"/>
              </a:rPr>
              <a:t>，主要是为了解决多对进程同时通信时端口和物理线路的多路复用问题。</a:t>
            </a:r>
            <a:endParaRPr lang="en-US" altLang="zh-CN" b="1">
              <a:solidFill>
                <a:srgbClr val="000000"/>
              </a:solidFill>
              <a:latin typeface="华文楷体" panose="02010600040101010101" pitchFamily="2" charset="-122"/>
              <a:ea typeface="华文楷体" panose="02010600040101010101" pitchFamily="2" charset="-122"/>
            </a:endParaRPr>
          </a:p>
          <a:p>
            <a:r>
              <a:rPr lang="zh-CN" altLang="en-US" b="1">
                <a:solidFill>
                  <a:srgbClr val="000000"/>
                </a:solidFill>
                <a:latin typeface="华文楷体" panose="02010600040101010101" pitchFamily="2" charset="-122"/>
                <a:ea typeface="华文楷体" panose="02010600040101010101" pitchFamily="2" charset="-122"/>
              </a:rPr>
              <a:t>后来随着计算机网络技术的发展以及</a:t>
            </a:r>
            <a:r>
              <a:rPr lang="en-US" altLang="zh-CN" b="1">
                <a:solidFill>
                  <a:srgbClr val="000000"/>
                </a:solidFill>
                <a:latin typeface="华文楷体" panose="02010600040101010101" pitchFamily="2" charset="-122"/>
                <a:ea typeface="华文楷体" panose="02010600040101010101" pitchFamily="2" charset="-122"/>
              </a:rPr>
              <a:t>UNIX </a:t>
            </a:r>
            <a:r>
              <a:rPr lang="zh-CN" altLang="en-US" b="1">
                <a:solidFill>
                  <a:srgbClr val="000000"/>
                </a:solidFill>
                <a:latin typeface="华文楷体" panose="02010600040101010101" pitchFamily="2" charset="-122"/>
                <a:ea typeface="华文楷体" panose="02010600040101010101" pitchFamily="2" charset="-122"/>
              </a:rPr>
              <a:t>操作系统的广泛使用，套接字已逐渐成为最流行的网络通信程序接口之一。</a:t>
            </a:r>
            <a:endParaRPr lang="zh-CN" altLang="en-US"/>
          </a:p>
        </p:txBody>
      </p:sp>
      <p:sp>
        <p:nvSpPr>
          <p:cNvPr id="181252" name="灯片编号占位符 3">
            <a:extLst>
              <a:ext uri="{FF2B5EF4-FFF2-40B4-BE49-F238E27FC236}">
                <a16:creationId xmlns:a16="http://schemas.microsoft.com/office/drawing/2014/main" id="{19716B5E-740E-C246-BCDC-D251974C1392}"/>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08F59E9-B581-A94B-AF7D-8D9E37361BA7}" type="slidenum">
              <a:rPr lang="en-US" altLang="zh-CN" sz="1200"/>
              <a:pPr/>
              <a:t>32</a:t>
            </a:fld>
            <a:endParaRPr lang="en-US" altLang="zh-CN" sz="1200"/>
          </a:p>
        </p:txBody>
      </p:sp>
    </p:spTree>
    <p:extLst>
      <p:ext uri="{BB962C8B-B14F-4D97-AF65-F5344CB8AC3E}">
        <p14:creationId xmlns:p14="http://schemas.microsoft.com/office/powerpoint/2010/main" val="269487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226486A-CFA4-1C45-AD33-C64C38046777}"/>
              </a:ext>
            </a:extLst>
          </p:cNvPr>
          <p:cNvGrpSpPr>
            <a:grpSpLocks/>
          </p:cNvGrpSpPr>
          <p:nvPr/>
        </p:nvGrpSpPr>
        <p:grpSpPr bwMode="auto">
          <a:xfrm>
            <a:off x="-1380067" y="1552576"/>
            <a:ext cx="13572067" cy="5305425"/>
            <a:chOff x="-652" y="978"/>
            <a:chExt cx="6412" cy="3342"/>
          </a:xfrm>
        </p:grpSpPr>
        <p:sp>
          <p:nvSpPr>
            <p:cNvPr id="5" name="Freeform 3">
              <a:extLst>
                <a:ext uri="{FF2B5EF4-FFF2-40B4-BE49-F238E27FC236}">
                  <a16:creationId xmlns:a16="http://schemas.microsoft.com/office/drawing/2014/main" id="{0535121F-41AF-7E4A-9144-24518CB4B300}"/>
                </a:ext>
              </a:extLst>
            </p:cNvPr>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sz="800" b="1"/>
            </a:p>
          </p:txBody>
        </p:sp>
        <p:sp>
          <p:nvSpPr>
            <p:cNvPr id="6" name="Arc 4">
              <a:extLst>
                <a:ext uri="{FF2B5EF4-FFF2-40B4-BE49-F238E27FC236}">
                  <a16:creationId xmlns:a16="http://schemas.microsoft.com/office/drawing/2014/main" id="{C3824057-1AEB-814C-BCB3-11E82C11CF36}"/>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sz="800" b="1"/>
            </a:p>
          </p:txBody>
        </p:sp>
      </p:grpSp>
      <p:sp>
        <p:nvSpPr>
          <p:cNvPr id="10245" name="Rectangle 5"/>
          <p:cNvSpPr>
            <a:spLocks noGrp="1" noChangeArrowheads="1"/>
          </p:cNvSpPr>
          <p:nvPr>
            <p:ph type="ctrTitle" sz="quarter"/>
          </p:nvPr>
        </p:nvSpPr>
        <p:spPr>
          <a:xfrm>
            <a:off x="1725084" y="762000"/>
            <a:ext cx="10363200" cy="1143000"/>
          </a:xfrm>
        </p:spPr>
        <p:txBody>
          <a:bodyPr anchor="b"/>
          <a:lstStyle>
            <a:lvl1pPr>
              <a:defRPr/>
            </a:lvl1pPr>
          </a:lstStyle>
          <a:p>
            <a:r>
              <a:rPr lang="zh-CN" altLang="en-US"/>
              <a:t>单击此处编辑母版标题样式</a:t>
            </a:r>
          </a:p>
        </p:txBody>
      </p:sp>
      <p:sp>
        <p:nvSpPr>
          <p:cNvPr id="10246" name="Rectangle 6"/>
          <p:cNvSpPr>
            <a:spLocks noGrp="1" noChangeArrowheads="1"/>
          </p:cNvSpPr>
          <p:nvPr>
            <p:ph type="subTitle" sz="quarter" idx="1"/>
          </p:nvPr>
        </p:nvSpPr>
        <p:spPr>
          <a:xfrm>
            <a:off x="914400" y="3429000"/>
            <a:ext cx="85344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a:extLst>
              <a:ext uri="{FF2B5EF4-FFF2-40B4-BE49-F238E27FC236}">
                <a16:creationId xmlns:a16="http://schemas.microsoft.com/office/drawing/2014/main" id="{C5134504-7239-C846-8960-65D6E0153758}"/>
              </a:ext>
            </a:extLst>
          </p:cNvPr>
          <p:cNvSpPr>
            <a:spLocks noGrp="1" noChangeArrowheads="1"/>
          </p:cNvSpPr>
          <p:nvPr>
            <p:ph type="dt" sz="quarter" idx="10"/>
          </p:nvPr>
        </p:nvSpPr>
        <p:spPr/>
        <p:txBody>
          <a:bodyPr/>
          <a:lstStyle>
            <a:lvl1pPr>
              <a:defRPr/>
            </a:lvl1pPr>
          </a:lstStyle>
          <a:p>
            <a:pPr>
              <a:defRPr/>
            </a:pPr>
            <a:fld id="{463E703B-23AC-7941-8131-2C3A6729ED8E}" type="datetime1">
              <a:rPr lang="en-US" altLang="zh-CN" smtClean="0"/>
              <a:t>9/28/25</a:t>
            </a:fld>
            <a:endParaRPr lang="en-US" altLang="zh-CN"/>
          </a:p>
        </p:txBody>
      </p:sp>
      <p:sp>
        <p:nvSpPr>
          <p:cNvPr id="8" name="Rectangle 8">
            <a:extLst>
              <a:ext uri="{FF2B5EF4-FFF2-40B4-BE49-F238E27FC236}">
                <a16:creationId xmlns:a16="http://schemas.microsoft.com/office/drawing/2014/main" id="{2C185AB4-C335-1A43-9343-FE16D512DA9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5D3155CC-CD1F-3248-BADB-6A64307FB9B8}"/>
              </a:ext>
            </a:extLst>
          </p:cNvPr>
          <p:cNvSpPr>
            <a:spLocks noGrp="1" noChangeArrowheads="1"/>
          </p:cNvSpPr>
          <p:nvPr>
            <p:ph type="sldNum" sz="quarter" idx="12"/>
          </p:nvPr>
        </p:nvSpPr>
        <p:spPr/>
        <p:txBody>
          <a:bodyPr/>
          <a:lstStyle>
            <a:lvl1pPr>
              <a:defRPr/>
            </a:lvl1pPr>
          </a:lstStyle>
          <a:p>
            <a:fld id="{5CE0EFE8-A1B1-9148-AF8B-3E843DF22B36}" type="slidenum">
              <a:rPr lang="zh-CN" altLang="en-US"/>
              <a:pPr/>
              <a:t>‹#›</a:t>
            </a:fld>
            <a:endParaRPr lang="en-US" altLang="zh-CN"/>
          </a:p>
        </p:txBody>
      </p:sp>
    </p:spTree>
    <p:extLst>
      <p:ext uri="{BB962C8B-B14F-4D97-AF65-F5344CB8AC3E}">
        <p14:creationId xmlns:p14="http://schemas.microsoft.com/office/powerpoint/2010/main" val="177289774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FC46CA5-9C23-EA4B-A1CA-179AC2802E60}"/>
              </a:ext>
            </a:extLst>
          </p:cNvPr>
          <p:cNvSpPr>
            <a:spLocks noGrp="1" noChangeArrowheads="1"/>
          </p:cNvSpPr>
          <p:nvPr>
            <p:ph type="dt" sz="half" idx="10"/>
          </p:nvPr>
        </p:nvSpPr>
        <p:spPr>
          <a:ln/>
        </p:spPr>
        <p:txBody>
          <a:bodyPr/>
          <a:lstStyle>
            <a:lvl1pPr>
              <a:defRPr/>
            </a:lvl1pPr>
          </a:lstStyle>
          <a:p>
            <a:pPr>
              <a:defRPr/>
            </a:pPr>
            <a:fld id="{5C20A648-958C-9741-A428-1B5CC8035D31}" type="datetime1">
              <a:rPr lang="en-US" altLang="zh-CN" smtClean="0"/>
              <a:t>9/28/25</a:t>
            </a:fld>
            <a:endParaRPr lang="en-US" altLang="zh-CN"/>
          </a:p>
        </p:txBody>
      </p:sp>
      <p:sp>
        <p:nvSpPr>
          <p:cNvPr id="6" name="Rectangle 12">
            <a:extLst>
              <a:ext uri="{FF2B5EF4-FFF2-40B4-BE49-F238E27FC236}">
                <a16:creationId xmlns:a16="http://schemas.microsoft.com/office/drawing/2014/main" id="{3E8BCF28-BEF7-1C4C-A913-AF01AEAC9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8BC64D1-131B-D44E-97E8-0DAF844437BF}"/>
              </a:ext>
            </a:extLst>
          </p:cNvPr>
          <p:cNvSpPr>
            <a:spLocks noGrp="1" noChangeArrowheads="1"/>
          </p:cNvSpPr>
          <p:nvPr>
            <p:ph type="sldNum" sz="quarter" idx="12"/>
          </p:nvPr>
        </p:nvSpPr>
        <p:spPr>
          <a:ln/>
        </p:spPr>
        <p:txBody>
          <a:bodyPr/>
          <a:lstStyle>
            <a:lvl1pPr>
              <a:defRPr/>
            </a:lvl1pPr>
          </a:lstStyle>
          <a:p>
            <a:fld id="{AC131641-C51B-A442-B846-21C7760E0B74}" type="slidenum">
              <a:rPr lang="zh-CN" altLang="en-US"/>
              <a:pPr/>
              <a:t>‹#›</a:t>
            </a:fld>
            <a:endParaRPr lang="en-US" altLang="zh-CN"/>
          </a:p>
        </p:txBody>
      </p:sp>
    </p:spTree>
    <p:extLst>
      <p:ext uri="{BB962C8B-B14F-4D97-AF65-F5344CB8AC3E}">
        <p14:creationId xmlns:p14="http://schemas.microsoft.com/office/powerpoint/2010/main" val="63808903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17B97A9-A1DE-F64A-8AF9-EE0DE29E2C46}"/>
              </a:ext>
            </a:extLst>
          </p:cNvPr>
          <p:cNvSpPr>
            <a:spLocks noGrp="1" noChangeArrowheads="1"/>
          </p:cNvSpPr>
          <p:nvPr>
            <p:ph type="dt" sz="half" idx="10"/>
          </p:nvPr>
        </p:nvSpPr>
        <p:spPr>
          <a:ln/>
        </p:spPr>
        <p:txBody>
          <a:bodyPr/>
          <a:lstStyle>
            <a:lvl1pPr>
              <a:defRPr/>
            </a:lvl1pPr>
          </a:lstStyle>
          <a:p>
            <a:pPr>
              <a:defRPr/>
            </a:pPr>
            <a:fld id="{8F75E415-8189-0449-A741-118B51886EB2}" type="datetime1">
              <a:rPr lang="en-US" altLang="zh-CN" smtClean="0"/>
              <a:t>9/28/25</a:t>
            </a:fld>
            <a:endParaRPr lang="en-US" altLang="zh-CN"/>
          </a:p>
        </p:txBody>
      </p:sp>
      <p:sp>
        <p:nvSpPr>
          <p:cNvPr id="5" name="Rectangle 12">
            <a:extLst>
              <a:ext uri="{FF2B5EF4-FFF2-40B4-BE49-F238E27FC236}">
                <a16:creationId xmlns:a16="http://schemas.microsoft.com/office/drawing/2014/main" id="{28798A0E-D3A8-A14D-B18A-771AF9EBA4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8D25071-C970-2F43-B6DB-68227EEEDAA6}"/>
              </a:ext>
            </a:extLst>
          </p:cNvPr>
          <p:cNvSpPr>
            <a:spLocks noGrp="1" noChangeArrowheads="1"/>
          </p:cNvSpPr>
          <p:nvPr>
            <p:ph type="sldNum" sz="quarter" idx="12"/>
          </p:nvPr>
        </p:nvSpPr>
        <p:spPr>
          <a:ln/>
        </p:spPr>
        <p:txBody>
          <a:bodyPr/>
          <a:lstStyle>
            <a:lvl1pPr>
              <a:defRPr/>
            </a:lvl1pPr>
          </a:lstStyle>
          <a:p>
            <a:fld id="{60815B42-67B0-9345-9D54-A5AC188A4A23}" type="slidenum">
              <a:rPr lang="zh-CN" altLang="en-US"/>
              <a:pPr/>
              <a:t>‹#›</a:t>
            </a:fld>
            <a:endParaRPr lang="en-US" altLang="zh-CN"/>
          </a:p>
        </p:txBody>
      </p:sp>
    </p:spTree>
    <p:extLst>
      <p:ext uri="{BB962C8B-B14F-4D97-AF65-F5344CB8AC3E}">
        <p14:creationId xmlns:p14="http://schemas.microsoft.com/office/powerpoint/2010/main" val="409885162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53500" y="95251"/>
            <a:ext cx="2711451" cy="5997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4918" y="95251"/>
            <a:ext cx="7935383" cy="5997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6614BAFC-8A95-6A4C-856E-D94B7E9A694C}"/>
              </a:ext>
            </a:extLst>
          </p:cNvPr>
          <p:cNvSpPr>
            <a:spLocks noGrp="1" noChangeArrowheads="1"/>
          </p:cNvSpPr>
          <p:nvPr>
            <p:ph type="dt" sz="half" idx="10"/>
          </p:nvPr>
        </p:nvSpPr>
        <p:spPr>
          <a:ln/>
        </p:spPr>
        <p:txBody>
          <a:bodyPr/>
          <a:lstStyle>
            <a:lvl1pPr>
              <a:defRPr/>
            </a:lvl1pPr>
          </a:lstStyle>
          <a:p>
            <a:pPr>
              <a:defRPr/>
            </a:pPr>
            <a:fld id="{69BAD073-AF20-F84F-B655-3D528DA1697A}" type="datetime1">
              <a:rPr lang="en-US" altLang="zh-CN" smtClean="0"/>
              <a:t>9/28/25</a:t>
            </a:fld>
            <a:endParaRPr lang="en-US" altLang="zh-CN"/>
          </a:p>
        </p:txBody>
      </p:sp>
      <p:sp>
        <p:nvSpPr>
          <p:cNvPr id="5" name="Rectangle 12">
            <a:extLst>
              <a:ext uri="{FF2B5EF4-FFF2-40B4-BE49-F238E27FC236}">
                <a16:creationId xmlns:a16="http://schemas.microsoft.com/office/drawing/2014/main" id="{20C7080D-01C0-0341-8A87-A80893EDBB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C72F445-2AE2-194C-9C12-2BAC7249B9CC}"/>
              </a:ext>
            </a:extLst>
          </p:cNvPr>
          <p:cNvSpPr>
            <a:spLocks noGrp="1" noChangeArrowheads="1"/>
          </p:cNvSpPr>
          <p:nvPr>
            <p:ph type="sldNum" sz="quarter" idx="12"/>
          </p:nvPr>
        </p:nvSpPr>
        <p:spPr>
          <a:ln/>
        </p:spPr>
        <p:txBody>
          <a:bodyPr/>
          <a:lstStyle>
            <a:lvl1pPr>
              <a:defRPr/>
            </a:lvl1pPr>
          </a:lstStyle>
          <a:p>
            <a:fld id="{B6789A0C-B670-424C-A8C3-65088DD066A9}" type="slidenum">
              <a:rPr lang="zh-CN" altLang="en-US"/>
              <a:pPr/>
              <a:t>‹#›</a:t>
            </a:fld>
            <a:endParaRPr lang="en-US" altLang="zh-CN"/>
          </a:p>
        </p:txBody>
      </p:sp>
    </p:spTree>
    <p:extLst>
      <p:ext uri="{BB962C8B-B14F-4D97-AF65-F5344CB8AC3E}">
        <p14:creationId xmlns:p14="http://schemas.microsoft.com/office/powerpoint/2010/main" val="7410997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F952E143-E516-2F41-86CD-1CD175500BE3}"/>
              </a:ext>
            </a:extLst>
          </p:cNvPr>
          <p:cNvSpPr>
            <a:spLocks noGrp="1" noChangeArrowheads="1"/>
          </p:cNvSpPr>
          <p:nvPr>
            <p:ph type="dt" sz="half" idx="10"/>
          </p:nvPr>
        </p:nvSpPr>
        <p:spPr>
          <a:ln/>
        </p:spPr>
        <p:txBody>
          <a:bodyPr/>
          <a:lstStyle>
            <a:lvl1pPr>
              <a:defRPr/>
            </a:lvl1pPr>
          </a:lstStyle>
          <a:p>
            <a:pPr>
              <a:defRPr/>
            </a:pPr>
            <a:fld id="{9D5B2CFC-0D0D-B442-BEEA-F587DAEED54D}" type="datetime1">
              <a:rPr lang="en-US" altLang="zh-CN" smtClean="0"/>
              <a:t>9/28/25</a:t>
            </a:fld>
            <a:endParaRPr lang="en-US" altLang="zh-CN"/>
          </a:p>
        </p:txBody>
      </p:sp>
      <p:sp>
        <p:nvSpPr>
          <p:cNvPr id="5" name="Rectangle 12">
            <a:extLst>
              <a:ext uri="{FF2B5EF4-FFF2-40B4-BE49-F238E27FC236}">
                <a16:creationId xmlns:a16="http://schemas.microsoft.com/office/drawing/2014/main" id="{27B76537-12C5-1842-88A8-139DD00B9A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00D5E72-9AC5-DE46-AE3C-77D216AC852A}"/>
              </a:ext>
            </a:extLst>
          </p:cNvPr>
          <p:cNvSpPr>
            <a:spLocks noGrp="1" noChangeArrowheads="1"/>
          </p:cNvSpPr>
          <p:nvPr>
            <p:ph type="sldNum" sz="quarter" idx="12"/>
          </p:nvPr>
        </p:nvSpPr>
        <p:spPr>
          <a:ln/>
        </p:spPr>
        <p:txBody>
          <a:bodyPr/>
          <a:lstStyle>
            <a:lvl1pPr>
              <a:defRPr/>
            </a:lvl1pPr>
          </a:lstStyle>
          <a:p>
            <a:fld id="{95AD6DFB-6666-AD44-B276-38AB57C461E8}" type="slidenum">
              <a:rPr lang="zh-CN" altLang="en-US"/>
              <a:pPr/>
              <a:t>‹#›</a:t>
            </a:fld>
            <a:endParaRPr lang="en-US" altLang="zh-CN"/>
          </a:p>
        </p:txBody>
      </p:sp>
    </p:spTree>
    <p:extLst>
      <p:ext uri="{BB962C8B-B14F-4D97-AF65-F5344CB8AC3E}">
        <p14:creationId xmlns:p14="http://schemas.microsoft.com/office/powerpoint/2010/main" val="35818886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82DD8DB-BD48-7447-A56E-737A55961734}"/>
              </a:ext>
            </a:extLst>
          </p:cNvPr>
          <p:cNvSpPr>
            <a:spLocks noGrp="1" noChangeArrowheads="1"/>
          </p:cNvSpPr>
          <p:nvPr>
            <p:ph type="dt" sz="half" idx="10"/>
          </p:nvPr>
        </p:nvSpPr>
        <p:spPr>
          <a:ln/>
        </p:spPr>
        <p:txBody>
          <a:bodyPr/>
          <a:lstStyle>
            <a:lvl1pPr>
              <a:defRPr/>
            </a:lvl1pPr>
          </a:lstStyle>
          <a:p>
            <a:pPr>
              <a:defRPr/>
            </a:pPr>
            <a:fld id="{F52CF337-856A-2F49-A66D-B27072591B85}" type="datetime1">
              <a:rPr lang="en-US" altLang="zh-CN" smtClean="0"/>
              <a:t>9/28/25</a:t>
            </a:fld>
            <a:endParaRPr lang="en-US" altLang="zh-CN"/>
          </a:p>
        </p:txBody>
      </p:sp>
      <p:sp>
        <p:nvSpPr>
          <p:cNvPr id="5" name="Rectangle 12">
            <a:extLst>
              <a:ext uri="{FF2B5EF4-FFF2-40B4-BE49-F238E27FC236}">
                <a16:creationId xmlns:a16="http://schemas.microsoft.com/office/drawing/2014/main" id="{F0E3BE8B-7574-314B-9D5A-06FFCE8DB0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0A4AAAE-CF7D-C94D-A774-46274CDE8605}"/>
              </a:ext>
            </a:extLst>
          </p:cNvPr>
          <p:cNvSpPr>
            <a:spLocks noGrp="1" noChangeArrowheads="1"/>
          </p:cNvSpPr>
          <p:nvPr>
            <p:ph type="sldNum" sz="quarter" idx="12"/>
          </p:nvPr>
        </p:nvSpPr>
        <p:spPr>
          <a:ln/>
        </p:spPr>
        <p:txBody>
          <a:bodyPr/>
          <a:lstStyle>
            <a:lvl1pPr>
              <a:defRPr/>
            </a:lvl1pPr>
          </a:lstStyle>
          <a:p>
            <a:fld id="{35076E67-1031-0C41-AAD0-5499F93954D8}" type="slidenum">
              <a:rPr lang="zh-CN" altLang="en-US"/>
              <a:pPr/>
              <a:t>‹#›</a:t>
            </a:fld>
            <a:endParaRPr lang="en-US" altLang="zh-CN"/>
          </a:p>
        </p:txBody>
      </p:sp>
    </p:spTree>
    <p:extLst>
      <p:ext uri="{BB962C8B-B14F-4D97-AF65-F5344CB8AC3E}">
        <p14:creationId xmlns:p14="http://schemas.microsoft.com/office/powerpoint/2010/main" val="51873500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E1F760DF-1E23-6647-83C0-306AAAEFC46D}"/>
              </a:ext>
            </a:extLst>
          </p:cNvPr>
          <p:cNvSpPr>
            <a:spLocks noGrp="1" noChangeArrowheads="1"/>
          </p:cNvSpPr>
          <p:nvPr>
            <p:ph type="dt" sz="half" idx="10"/>
          </p:nvPr>
        </p:nvSpPr>
        <p:spPr>
          <a:ln/>
        </p:spPr>
        <p:txBody>
          <a:bodyPr/>
          <a:lstStyle>
            <a:lvl1pPr>
              <a:defRPr/>
            </a:lvl1pPr>
          </a:lstStyle>
          <a:p>
            <a:pPr>
              <a:defRPr/>
            </a:pPr>
            <a:fld id="{A89A8ECF-E311-6E42-A997-00587BBD32B6}" type="datetime1">
              <a:rPr lang="en-US" altLang="zh-CN" smtClean="0"/>
              <a:t>9/28/25</a:t>
            </a:fld>
            <a:endParaRPr lang="en-US" altLang="zh-CN"/>
          </a:p>
        </p:txBody>
      </p:sp>
      <p:sp>
        <p:nvSpPr>
          <p:cNvPr id="5" name="Rectangle 12">
            <a:extLst>
              <a:ext uri="{FF2B5EF4-FFF2-40B4-BE49-F238E27FC236}">
                <a16:creationId xmlns:a16="http://schemas.microsoft.com/office/drawing/2014/main" id="{B2C5AA09-C7D4-9F42-8BD4-75FD46F19E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502ED2D-18A3-3649-9AC1-FBB728F01040}"/>
              </a:ext>
            </a:extLst>
          </p:cNvPr>
          <p:cNvSpPr>
            <a:spLocks noGrp="1" noChangeArrowheads="1"/>
          </p:cNvSpPr>
          <p:nvPr>
            <p:ph type="sldNum" sz="quarter" idx="12"/>
          </p:nvPr>
        </p:nvSpPr>
        <p:spPr>
          <a:ln/>
        </p:spPr>
        <p:txBody>
          <a:bodyPr/>
          <a:lstStyle>
            <a:lvl1pPr>
              <a:defRPr/>
            </a:lvl1pPr>
          </a:lstStyle>
          <a:p>
            <a:fld id="{88AF7CEB-C410-9B47-8B69-F39D84FB7B9F}" type="slidenum">
              <a:rPr lang="zh-CN" altLang="en-US"/>
              <a:pPr/>
              <a:t>‹#›</a:t>
            </a:fld>
            <a:endParaRPr lang="en-US" altLang="zh-CN"/>
          </a:p>
        </p:txBody>
      </p:sp>
    </p:spTree>
    <p:extLst>
      <p:ext uri="{BB962C8B-B14F-4D97-AF65-F5344CB8AC3E}">
        <p14:creationId xmlns:p14="http://schemas.microsoft.com/office/powerpoint/2010/main" val="3788027563"/>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4917" y="1412875"/>
            <a:ext cx="5272616"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0734" y="1412875"/>
            <a:ext cx="5272617"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00BE017E-3CB5-DE44-A12F-C54D38945636}"/>
              </a:ext>
            </a:extLst>
          </p:cNvPr>
          <p:cNvSpPr>
            <a:spLocks noGrp="1" noChangeArrowheads="1"/>
          </p:cNvSpPr>
          <p:nvPr>
            <p:ph type="dt" sz="half" idx="10"/>
          </p:nvPr>
        </p:nvSpPr>
        <p:spPr>
          <a:ln/>
        </p:spPr>
        <p:txBody>
          <a:bodyPr/>
          <a:lstStyle>
            <a:lvl1pPr>
              <a:defRPr/>
            </a:lvl1pPr>
          </a:lstStyle>
          <a:p>
            <a:pPr>
              <a:defRPr/>
            </a:pPr>
            <a:fld id="{EB3FC864-A7B5-F64D-8236-843C8BD5D62F}" type="datetime1">
              <a:rPr lang="en-US" altLang="zh-CN" smtClean="0"/>
              <a:t>9/28/25</a:t>
            </a:fld>
            <a:endParaRPr lang="en-US" altLang="zh-CN"/>
          </a:p>
        </p:txBody>
      </p:sp>
      <p:sp>
        <p:nvSpPr>
          <p:cNvPr id="6" name="Rectangle 12">
            <a:extLst>
              <a:ext uri="{FF2B5EF4-FFF2-40B4-BE49-F238E27FC236}">
                <a16:creationId xmlns:a16="http://schemas.microsoft.com/office/drawing/2014/main" id="{2460A850-997A-0541-86A0-D98DDE87F6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65A1988-FF20-8944-AE0F-420699C2803C}"/>
              </a:ext>
            </a:extLst>
          </p:cNvPr>
          <p:cNvSpPr>
            <a:spLocks noGrp="1" noChangeArrowheads="1"/>
          </p:cNvSpPr>
          <p:nvPr>
            <p:ph type="sldNum" sz="quarter" idx="12"/>
          </p:nvPr>
        </p:nvSpPr>
        <p:spPr>
          <a:ln/>
        </p:spPr>
        <p:txBody>
          <a:bodyPr/>
          <a:lstStyle>
            <a:lvl1pPr>
              <a:defRPr/>
            </a:lvl1pPr>
          </a:lstStyle>
          <a:p>
            <a:fld id="{4B7379D8-6513-634E-8897-5DA3B5AB9B10}" type="slidenum">
              <a:rPr lang="zh-CN" altLang="en-US"/>
              <a:pPr/>
              <a:t>‹#›</a:t>
            </a:fld>
            <a:endParaRPr lang="en-US" altLang="zh-CN"/>
          </a:p>
        </p:txBody>
      </p:sp>
    </p:spTree>
    <p:extLst>
      <p:ext uri="{BB962C8B-B14F-4D97-AF65-F5344CB8AC3E}">
        <p14:creationId xmlns:p14="http://schemas.microsoft.com/office/powerpoint/2010/main" val="367821537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3C9CDEFE-866C-4048-9028-C9141F9B6F5B}"/>
              </a:ext>
            </a:extLst>
          </p:cNvPr>
          <p:cNvSpPr>
            <a:spLocks noGrp="1" noChangeArrowheads="1"/>
          </p:cNvSpPr>
          <p:nvPr>
            <p:ph type="dt" sz="half" idx="10"/>
          </p:nvPr>
        </p:nvSpPr>
        <p:spPr>
          <a:ln/>
        </p:spPr>
        <p:txBody>
          <a:bodyPr/>
          <a:lstStyle>
            <a:lvl1pPr>
              <a:defRPr/>
            </a:lvl1pPr>
          </a:lstStyle>
          <a:p>
            <a:pPr>
              <a:defRPr/>
            </a:pPr>
            <a:fld id="{3FA19708-AE9A-274F-8664-050677056EFF}" type="datetime1">
              <a:rPr lang="en-US" altLang="zh-CN" smtClean="0"/>
              <a:t>9/28/25</a:t>
            </a:fld>
            <a:endParaRPr lang="en-US" altLang="zh-CN"/>
          </a:p>
        </p:txBody>
      </p:sp>
      <p:sp>
        <p:nvSpPr>
          <p:cNvPr id="8" name="Rectangle 12">
            <a:extLst>
              <a:ext uri="{FF2B5EF4-FFF2-40B4-BE49-F238E27FC236}">
                <a16:creationId xmlns:a16="http://schemas.microsoft.com/office/drawing/2014/main" id="{D26FADBF-A17E-114D-A506-2A4ABB4F26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0A316D84-8525-2644-92F1-2DFBDDC955CC}"/>
              </a:ext>
            </a:extLst>
          </p:cNvPr>
          <p:cNvSpPr>
            <a:spLocks noGrp="1" noChangeArrowheads="1"/>
          </p:cNvSpPr>
          <p:nvPr>
            <p:ph type="sldNum" sz="quarter" idx="12"/>
          </p:nvPr>
        </p:nvSpPr>
        <p:spPr>
          <a:ln/>
        </p:spPr>
        <p:txBody>
          <a:bodyPr/>
          <a:lstStyle>
            <a:lvl1pPr>
              <a:defRPr/>
            </a:lvl1pPr>
          </a:lstStyle>
          <a:p>
            <a:fld id="{1CE23F84-24CA-4941-B029-8F0FAA5482AF}" type="slidenum">
              <a:rPr lang="zh-CN" altLang="en-US"/>
              <a:pPr/>
              <a:t>‹#›</a:t>
            </a:fld>
            <a:endParaRPr lang="en-US" altLang="zh-CN"/>
          </a:p>
        </p:txBody>
      </p:sp>
    </p:spTree>
    <p:extLst>
      <p:ext uri="{BB962C8B-B14F-4D97-AF65-F5344CB8AC3E}">
        <p14:creationId xmlns:p14="http://schemas.microsoft.com/office/powerpoint/2010/main" val="17365260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2863D4CA-A429-0048-B6DD-EE353587C7B9}"/>
              </a:ext>
            </a:extLst>
          </p:cNvPr>
          <p:cNvSpPr>
            <a:spLocks noGrp="1" noChangeArrowheads="1"/>
          </p:cNvSpPr>
          <p:nvPr>
            <p:ph type="dt" sz="half" idx="10"/>
          </p:nvPr>
        </p:nvSpPr>
        <p:spPr>
          <a:ln/>
        </p:spPr>
        <p:txBody>
          <a:bodyPr/>
          <a:lstStyle>
            <a:lvl1pPr>
              <a:defRPr/>
            </a:lvl1pPr>
          </a:lstStyle>
          <a:p>
            <a:pPr>
              <a:defRPr/>
            </a:pPr>
            <a:fld id="{CE2AF53B-127A-A142-9C74-2056DF5D5ED2}" type="datetime1">
              <a:rPr lang="en-US" altLang="zh-CN" smtClean="0"/>
              <a:t>9/28/25</a:t>
            </a:fld>
            <a:endParaRPr lang="en-US" altLang="zh-CN"/>
          </a:p>
        </p:txBody>
      </p:sp>
      <p:sp>
        <p:nvSpPr>
          <p:cNvPr id="4" name="Rectangle 12">
            <a:extLst>
              <a:ext uri="{FF2B5EF4-FFF2-40B4-BE49-F238E27FC236}">
                <a16:creationId xmlns:a16="http://schemas.microsoft.com/office/drawing/2014/main" id="{448B57B0-805B-AC47-A657-2B32DAE18A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C653F2B6-F09F-5846-B3C2-85DC0B595FBB}"/>
              </a:ext>
            </a:extLst>
          </p:cNvPr>
          <p:cNvSpPr>
            <a:spLocks noGrp="1" noChangeArrowheads="1"/>
          </p:cNvSpPr>
          <p:nvPr>
            <p:ph type="sldNum" sz="quarter" idx="12"/>
          </p:nvPr>
        </p:nvSpPr>
        <p:spPr>
          <a:ln/>
        </p:spPr>
        <p:txBody>
          <a:bodyPr/>
          <a:lstStyle>
            <a:lvl1pPr>
              <a:defRPr/>
            </a:lvl1pPr>
          </a:lstStyle>
          <a:p>
            <a:fld id="{C306F920-8F9B-6440-868E-E05577D2AEEB}" type="slidenum">
              <a:rPr lang="zh-CN" altLang="en-US"/>
              <a:pPr/>
              <a:t>‹#›</a:t>
            </a:fld>
            <a:endParaRPr lang="en-US" altLang="zh-CN"/>
          </a:p>
        </p:txBody>
      </p:sp>
    </p:spTree>
    <p:extLst>
      <p:ext uri="{BB962C8B-B14F-4D97-AF65-F5344CB8AC3E}">
        <p14:creationId xmlns:p14="http://schemas.microsoft.com/office/powerpoint/2010/main" val="112960572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D6608629-6A48-544D-BCC3-19E118B0F51C}"/>
              </a:ext>
            </a:extLst>
          </p:cNvPr>
          <p:cNvSpPr>
            <a:spLocks noGrp="1" noChangeArrowheads="1"/>
          </p:cNvSpPr>
          <p:nvPr>
            <p:ph type="dt" sz="half" idx="10"/>
          </p:nvPr>
        </p:nvSpPr>
        <p:spPr>
          <a:ln/>
        </p:spPr>
        <p:txBody>
          <a:bodyPr/>
          <a:lstStyle>
            <a:lvl1pPr>
              <a:defRPr/>
            </a:lvl1pPr>
          </a:lstStyle>
          <a:p>
            <a:pPr>
              <a:defRPr/>
            </a:pPr>
            <a:fld id="{4407D10A-BDCA-EE48-8D8C-11DC1DE1598A}" type="datetime1">
              <a:rPr lang="en-US" altLang="zh-CN" smtClean="0"/>
              <a:t>9/28/25</a:t>
            </a:fld>
            <a:endParaRPr lang="en-US" altLang="zh-CN"/>
          </a:p>
        </p:txBody>
      </p:sp>
      <p:sp>
        <p:nvSpPr>
          <p:cNvPr id="3" name="Rectangle 12">
            <a:extLst>
              <a:ext uri="{FF2B5EF4-FFF2-40B4-BE49-F238E27FC236}">
                <a16:creationId xmlns:a16="http://schemas.microsoft.com/office/drawing/2014/main" id="{59017AAA-FB21-7D43-9EF5-F0B22301FB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7994BE11-5817-F04A-8EE6-ADBDD60FA45F}"/>
              </a:ext>
            </a:extLst>
          </p:cNvPr>
          <p:cNvSpPr>
            <a:spLocks noGrp="1" noChangeArrowheads="1"/>
          </p:cNvSpPr>
          <p:nvPr>
            <p:ph type="sldNum" sz="quarter" idx="12"/>
          </p:nvPr>
        </p:nvSpPr>
        <p:spPr>
          <a:ln/>
        </p:spPr>
        <p:txBody>
          <a:bodyPr/>
          <a:lstStyle>
            <a:lvl1pPr>
              <a:defRPr/>
            </a:lvl1pPr>
          </a:lstStyle>
          <a:p>
            <a:fld id="{0EC01821-FBC1-0943-A98A-47205D9EC5A4}" type="slidenum">
              <a:rPr lang="zh-CN" altLang="en-US"/>
              <a:pPr/>
              <a:t>‹#›</a:t>
            </a:fld>
            <a:endParaRPr lang="en-US" altLang="zh-CN"/>
          </a:p>
        </p:txBody>
      </p:sp>
    </p:spTree>
    <p:extLst>
      <p:ext uri="{BB962C8B-B14F-4D97-AF65-F5344CB8AC3E}">
        <p14:creationId xmlns:p14="http://schemas.microsoft.com/office/powerpoint/2010/main" val="18007748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B3466F1-1536-3D4D-9DEC-DE056C815C58}"/>
              </a:ext>
            </a:extLst>
          </p:cNvPr>
          <p:cNvSpPr>
            <a:spLocks noGrp="1" noChangeArrowheads="1"/>
          </p:cNvSpPr>
          <p:nvPr>
            <p:ph type="dt" sz="half" idx="10"/>
          </p:nvPr>
        </p:nvSpPr>
        <p:spPr>
          <a:ln/>
        </p:spPr>
        <p:txBody>
          <a:bodyPr/>
          <a:lstStyle>
            <a:lvl1pPr>
              <a:defRPr/>
            </a:lvl1pPr>
          </a:lstStyle>
          <a:p>
            <a:pPr>
              <a:defRPr/>
            </a:pPr>
            <a:fld id="{224A717A-AE0D-3F43-B6E4-6B12A1A3A16D}" type="datetime1">
              <a:rPr lang="en-US" altLang="zh-CN" smtClean="0"/>
              <a:t>9/28/25</a:t>
            </a:fld>
            <a:endParaRPr lang="en-US" altLang="zh-CN"/>
          </a:p>
        </p:txBody>
      </p:sp>
      <p:sp>
        <p:nvSpPr>
          <p:cNvPr id="6" name="Rectangle 12">
            <a:extLst>
              <a:ext uri="{FF2B5EF4-FFF2-40B4-BE49-F238E27FC236}">
                <a16:creationId xmlns:a16="http://schemas.microsoft.com/office/drawing/2014/main" id="{CB95D958-EA07-664B-8D50-25C22D8F912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A828A80-0269-1843-A704-D1175B38919E}"/>
              </a:ext>
            </a:extLst>
          </p:cNvPr>
          <p:cNvSpPr>
            <a:spLocks noGrp="1" noChangeArrowheads="1"/>
          </p:cNvSpPr>
          <p:nvPr>
            <p:ph type="sldNum" sz="quarter" idx="12"/>
          </p:nvPr>
        </p:nvSpPr>
        <p:spPr>
          <a:ln/>
        </p:spPr>
        <p:txBody>
          <a:bodyPr/>
          <a:lstStyle>
            <a:lvl1pPr>
              <a:defRPr/>
            </a:lvl1pPr>
          </a:lstStyle>
          <a:p>
            <a:fld id="{246AEB4C-BC76-7C4C-854D-18A0031F3C03}" type="slidenum">
              <a:rPr lang="zh-CN" altLang="en-US"/>
              <a:pPr/>
              <a:t>‹#›</a:t>
            </a:fld>
            <a:endParaRPr lang="en-US" altLang="zh-CN"/>
          </a:p>
        </p:txBody>
      </p:sp>
    </p:spTree>
    <p:extLst>
      <p:ext uri="{BB962C8B-B14F-4D97-AF65-F5344CB8AC3E}">
        <p14:creationId xmlns:p14="http://schemas.microsoft.com/office/powerpoint/2010/main" val="408389360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7951D336-32AB-A145-85DE-EA637DB062DD}"/>
              </a:ext>
            </a:extLst>
          </p:cNvPr>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5123" name="Rectangle 9">
            <a:extLst>
              <a:ext uri="{FF2B5EF4-FFF2-40B4-BE49-F238E27FC236}">
                <a16:creationId xmlns:a16="http://schemas.microsoft.com/office/drawing/2014/main" id="{599EC733-66F1-2946-B87D-13B34E8301E9}"/>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Rectangle 7">
            <a:extLst>
              <a:ext uri="{FF2B5EF4-FFF2-40B4-BE49-F238E27FC236}">
                <a16:creationId xmlns:a16="http://schemas.microsoft.com/office/drawing/2014/main" id="{DD72E3C7-EF1E-1142-BEB9-48C0458E1256}"/>
              </a:ext>
            </a:extLst>
          </p:cNvPr>
          <p:cNvSpPr>
            <a:spLocks noGrp="1" noChangeArrowheads="1"/>
          </p:cNvSpPr>
          <p:nvPr>
            <p:ph type="dt" sz="quarter" idx="2"/>
          </p:nvPr>
        </p:nvSpPr>
        <p:spPr bwMode="auto">
          <a:xfrm>
            <a:off x="914400" y="6248400"/>
            <a:ext cx="2540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spcBef>
                <a:spcPct val="0"/>
              </a:spcBef>
              <a:defRPr kumimoji="0" sz="1400" b="0">
                <a:latin typeface="Times New Roman" pitchFamily="18" charset="0"/>
              </a:defRPr>
            </a:lvl1pPr>
          </a:lstStyle>
          <a:p>
            <a:pPr>
              <a:defRPr/>
            </a:pPr>
            <a:fld id="{E3806E8E-8773-B749-A45F-4D7AD16F776E}" type="datetime1">
              <a:rPr lang="en-US" altLang="zh-CN" smtClean="0"/>
              <a:t>9/28/25</a:t>
            </a:fld>
            <a:endParaRPr lang="en-US" altLang="zh-CN"/>
          </a:p>
        </p:txBody>
      </p:sp>
      <p:sp>
        <p:nvSpPr>
          <p:cNvPr id="14" name="Rectangle 8">
            <a:extLst>
              <a:ext uri="{FF2B5EF4-FFF2-40B4-BE49-F238E27FC236}">
                <a16:creationId xmlns:a16="http://schemas.microsoft.com/office/drawing/2014/main" id="{32CD1D97-F3A0-3340-9202-43FFE7F2F4DC}"/>
              </a:ext>
            </a:extLst>
          </p:cNvPr>
          <p:cNvSpPr>
            <a:spLocks noGrp="1" noChangeArrowheads="1"/>
          </p:cNvSpPr>
          <p:nvPr>
            <p:ph type="ftr" sz="quarter" idx="3"/>
          </p:nvPr>
        </p:nvSpPr>
        <p:spPr bwMode="auto">
          <a:xfrm>
            <a:off x="4165600" y="6248400"/>
            <a:ext cx="38608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spcBef>
                <a:spcPct val="0"/>
              </a:spcBef>
              <a:defRPr kumimoji="0" sz="1400">
                <a:latin typeface="Times New Roman" pitchFamily="18" charset="0"/>
              </a:defRPr>
            </a:lvl1pPr>
          </a:lstStyle>
          <a:p>
            <a:pPr>
              <a:defRPr/>
            </a:pPr>
            <a:endParaRPr lang="en-US" altLang="zh-CN"/>
          </a:p>
        </p:txBody>
      </p:sp>
      <p:sp>
        <p:nvSpPr>
          <p:cNvPr id="15" name="Rectangle 9">
            <a:extLst>
              <a:ext uri="{FF2B5EF4-FFF2-40B4-BE49-F238E27FC236}">
                <a16:creationId xmlns:a16="http://schemas.microsoft.com/office/drawing/2014/main" id="{2AA8595D-E7C7-8F46-9DD0-E6B1A00ED737}"/>
              </a:ext>
            </a:extLst>
          </p:cNvPr>
          <p:cNvSpPr>
            <a:spLocks noGrp="1" noChangeArrowheads="1"/>
          </p:cNvSpPr>
          <p:nvPr>
            <p:ph type="sldNum" sz="quarter" idx="4"/>
          </p:nvPr>
        </p:nvSpPr>
        <p:spPr bwMode="auto">
          <a:xfrm>
            <a:off x="8737600" y="6248400"/>
            <a:ext cx="2540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spcBef>
                <a:spcPct val="0"/>
              </a:spcBef>
              <a:defRPr kumimoji="0" sz="1400"/>
            </a:lvl1pPr>
          </a:lstStyle>
          <a:p>
            <a:fld id="{D9AA3D42-D8F9-D741-8913-7594AF5C38F5}"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4060" r:id="rId1"/>
  </p:sldLayoutIdLst>
  <p:transition>
    <p:random/>
  </p:transition>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Arial" charset="0"/>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Arial" charset="0"/>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FD15AC3-E870-8E4C-82FB-3AFB0C46D7C0}"/>
              </a:ext>
            </a:extLst>
          </p:cNvPr>
          <p:cNvSpPr>
            <a:spLocks noChangeArrowheads="1"/>
          </p:cNvSpPr>
          <p:nvPr/>
        </p:nvSpPr>
        <p:spPr bwMode="ltGray">
          <a:xfrm>
            <a:off x="556684" y="368301"/>
            <a:ext cx="584200" cy="474663"/>
          </a:xfrm>
          <a:prstGeom prst="rect">
            <a:avLst/>
          </a:prstGeom>
          <a:solidFill>
            <a:schemeClr val="accent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7" name="Rectangle 3">
            <a:extLst>
              <a:ext uri="{FF2B5EF4-FFF2-40B4-BE49-F238E27FC236}">
                <a16:creationId xmlns:a16="http://schemas.microsoft.com/office/drawing/2014/main" id="{230670F6-2D71-F24C-B236-408CC47E9CCF}"/>
              </a:ext>
            </a:extLst>
          </p:cNvPr>
          <p:cNvSpPr>
            <a:spLocks noChangeArrowheads="1"/>
          </p:cNvSpPr>
          <p:nvPr/>
        </p:nvSpPr>
        <p:spPr bwMode="ltGray">
          <a:xfrm>
            <a:off x="1066801" y="368301"/>
            <a:ext cx="438151"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8" name="Rectangle 4">
            <a:extLst>
              <a:ext uri="{FF2B5EF4-FFF2-40B4-BE49-F238E27FC236}">
                <a16:creationId xmlns:a16="http://schemas.microsoft.com/office/drawing/2014/main" id="{B846D790-31EC-AB42-97C5-EBA5FE9C26B5}"/>
              </a:ext>
            </a:extLst>
          </p:cNvPr>
          <p:cNvSpPr>
            <a:spLocks noChangeArrowheads="1"/>
          </p:cNvSpPr>
          <p:nvPr/>
        </p:nvSpPr>
        <p:spPr bwMode="ltGray">
          <a:xfrm>
            <a:off x="721785" y="790576"/>
            <a:ext cx="563033" cy="474663"/>
          </a:xfrm>
          <a:prstGeom prst="rect">
            <a:avLst/>
          </a:prstGeom>
          <a:solidFill>
            <a:schemeClr val="folHlink"/>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9" name="Rectangle 5">
            <a:extLst>
              <a:ext uri="{FF2B5EF4-FFF2-40B4-BE49-F238E27FC236}">
                <a16:creationId xmlns:a16="http://schemas.microsoft.com/office/drawing/2014/main" id="{5B70013F-FB5B-E54A-866C-8946803BBF5D}"/>
              </a:ext>
            </a:extLst>
          </p:cNvPr>
          <p:cNvSpPr>
            <a:spLocks noChangeArrowheads="1"/>
          </p:cNvSpPr>
          <p:nvPr/>
        </p:nvSpPr>
        <p:spPr bwMode="ltGray">
          <a:xfrm>
            <a:off x="1214967" y="790576"/>
            <a:ext cx="491067"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0" name="Rectangle 6">
            <a:extLst>
              <a:ext uri="{FF2B5EF4-FFF2-40B4-BE49-F238E27FC236}">
                <a16:creationId xmlns:a16="http://schemas.microsoft.com/office/drawing/2014/main" id="{58886DAE-C8D7-E741-B388-B44BE33BE50B}"/>
              </a:ext>
            </a:extLst>
          </p:cNvPr>
          <p:cNvSpPr>
            <a:spLocks noChangeArrowheads="1"/>
          </p:cNvSpPr>
          <p:nvPr/>
        </p:nvSpPr>
        <p:spPr bwMode="ltGray">
          <a:xfrm>
            <a:off x="169333" y="717551"/>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1" name="Rectangle 7">
            <a:extLst>
              <a:ext uri="{FF2B5EF4-FFF2-40B4-BE49-F238E27FC236}">
                <a16:creationId xmlns:a16="http://schemas.microsoft.com/office/drawing/2014/main" id="{3AB3E1B9-4CF2-BC4D-B9C6-46E471F770DB}"/>
              </a:ext>
            </a:extLst>
          </p:cNvPr>
          <p:cNvSpPr>
            <a:spLocks noChangeArrowheads="1"/>
          </p:cNvSpPr>
          <p:nvPr/>
        </p:nvSpPr>
        <p:spPr bwMode="gray">
          <a:xfrm>
            <a:off x="1016000" y="260351"/>
            <a:ext cx="42333" cy="1052513"/>
          </a:xfrm>
          <a:prstGeom prst="rect">
            <a:avLst/>
          </a:prstGeom>
          <a:solidFill>
            <a:schemeClr val="bg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2" name="Rectangle 8">
            <a:extLst>
              <a:ext uri="{FF2B5EF4-FFF2-40B4-BE49-F238E27FC236}">
                <a16:creationId xmlns:a16="http://schemas.microsoft.com/office/drawing/2014/main" id="{BFDCF749-3CC8-0441-8945-1F0AA91E539C}"/>
              </a:ext>
            </a:extLst>
          </p:cNvPr>
          <p:cNvSpPr>
            <a:spLocks noChangeArrowheads="1"/>
          </p:cNvSpPr>
          <p:nvPr/>
        </p:nvSpPr>
        <p:spPr bwMode="gray">
          <a:xfrm>
            <a:off x="624418" y="9810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6153" name="Rectangle 9">
            <a:extLst>
              <a:ext uri="{FF2B5EF4-FFF2-40B4-BE49-F238E27FC236}">
                <a16:creationId xmlns:a16="http://schemas.microsoft.com/office/drawing/2014/main" id="{51C3D13E-901D-3B44-93E8-32DBF66F6CD5}"/>
              </a:ext>
            </a:extLst>
          </p:cNvPr>
          <p:cNvSpPr>
            <a:spLocks noGrp="1" noChangeArrowheads="1"/>
          </p:cNvSpPr>
          <p:nvPr>
            <p:ph type="title"/>
          </p:nvPr>
        </p:nvSpPr>
        <p:spPr bwMode="auto">
          <a:xfrm>
            <a:off x="1775884" y="95251"/>
            <a:ext cx="9889067"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54" name="Rectangle 10">
            <a:extLst>
              <a:ext uri="{FF2B5EF4-FFF2-40B4-BE49-F238E27FC236}">
                <a16:creationId xmlns:a16="http://schemas.microsoft.com/office/drawing/2014/main" id="{BAD3E6B3-3194-524B-867D-C481347F92E3}"/>
              </a:ext>
            </a:extLst>
          </p:cNvPr>
          <p:cNvSpPr>
            <a:spLocks noGrp="1" noChangeArrowheads="1"/>
          </p:cNvSpPr>
          <p:nvPr>
            <p:ph type="body" idx="1"/>
          </p:nvPr>
        </p:nvSpPr>
        <p:spPr bwMode="auto">
          <a:xfrm>
            <a:off x="814918" y="1412875"/>
            <a:ext cx="1074843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4875" name="Rectangle 11">
            <a:extLst>
              <a:ext uri="{FF2B5EF4-FFF2-40B4-BE49-F238E27FC236}">
                <a16:creationId xmlns:a16="http://schemas.microsoft.com/office/drawing/2014/main" id="{5F485460-5AFE-0947-A188-18F41E351C3B}"/>
              </a:ext>
            </a:extLst>
          </p:cNvPr>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400" b="0">
                <a:latin typeface="+mn-lt"/>
              </a:defRPr>
            </a:lvl1pPr>
          </a:lstStyle>
          <a:p>
            <a:pPr>
              <a:defRPr/>
            </a:pPr>
            <a:fld id="{66FF172B-229E-7C45-9E28-9905CD3F4E3B}" type="datetime1">
              <a:rPr lang="en-US" altLang="zh-CN" smtClean="0"/>
              <a:t>9/28/25</a:t>
            </a:fld>
            <a:endParaRPr lang="en-US" altLang="zh-CN"/>
          </a:p>
        </p:txBody>
      </p:sp>
      <p:sp>
        <p:nvSpPr>
          <p:cNvPr id="164876" name="Rectangle 12">
            <a:extLst>
              <a:ext uri="{FF2B5EF4-FFF2-40B4-BE49-F238E27FC236}">
                <a16:creationId xmlns:a16="http://schemas.microsoft.com/office/drawing/2014/main" id="{EE8F0E1F-B204-044F-8CA1-B2A144873026}"/>
              </a:ext>
            </a:extLst>
          </p:cNvPr>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kumimoji="0" sz="1400">
                <a:latin typeface="Tahoma" pitchFamily="34" charset="0"/>
              </a:defRPr>
            </a:lvl1pPr>
          </a:lstStyle>
          <a:p>
            <a:pPr>
              <a:defRPr/>
            </a:pPr>
            <a:endParaRPr lang="en-US" altLang="zh-CN" dirty="0"/>
          </a:p>
        </p:txBody>
      </p:sp>
      <p:sp>
        <p:nvSpPr>
          <p:cNvPr id="164877" name="Rectangle 13">
            <a:extLst>
              <a:ext uri="{FF2B5EF4-FFF2-40B4-BE49-F238E27FC236}">
                <a16:creationId xmlns:a16="http://schemas.microsoft.com/office/drawing/2014/main" id="{74050A94-6325-B645-8927-B4EDA9D61488}"/>
              </a:ext>
            </a:extLst>
          </p:cNvPr>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400">
                <a:latin typeface="Tahoma" panose="020B0604030504040204" pitchFamily="34" charset="0"/>
              </a:defRPr>
            </a:lvl1pPr>
          </a:lstStyle>
          <a:p>
            <a:fld id="{52F898A0-99AE-C143-859E-D1F47EFDC12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ransition>
    <p:random/>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id="{D43D4CCB-8355-0D4D-A39C-C2C6C8AE416A}"/>
              </a:ext>
            </a:extLst>
          </p:cNvPr>
          <p:cNvSpPr>
            <a:spLocks noGrp="1" noChangeArrowheads="1"/>
          </p:cNvSpPr>
          <p:nvPr>
            <p:ph type="ctrTitle" idx="4294967295"/>
          </p:nvPr>
        </p:nvSpPr>
        <p:spPr>
          <a:xfrm>
            <a:off x="3287713" y="1125538"/>
            <a:ext cx="5746750" cy="1143000"/>
          </a:xfrm>
          <a:solidFill>
            <a:srgbClr val="FFFFFF"/>
          </a:solidFill>
        </p:spPr>
        <p:txBody>
          <a:bodyPr/>
          <a:lstStyle/>
          <a:p>
            <a:pPr eaLnBrk="1" hangingPunct="1"/>
            <a:r>
              <a:rPr lang="zh-CN" altLang="en-US" sz="4800" b="1"/>
              <a:t>计算机操作系统原理</a:t>
            </a:r>
          </a:p>
        </p:txBody>
      </p:sp>
      <p:sp>
        <p:nvSpPr>
          <p:cNvPr id="8195" name="Rectangle 1027">
            <a:extLst>
              <a:ext uri="{FF2B5EF4-FFF2-40B4-BE49-F238E27FC236}">
                <a16:creationId xmlns:a16="http://schemas.microsoft.com/office/drawing/2014/main" id="{1ED8EBD9-1D6C-354B-ACED-35ED65F8FECF}"/>
              </a:ext>
            </a:extLst>
          </p:cNvPr>
          <p:cNvSpPr>
            <a:spLocks noGrp="1" noChangeArrowheads="1"/>
          </p:cNvSpPr>
          <p:nvPr>
            <p:ph type="subTitle" idx="4294967295"/>
          </p:nvPr>
        </p:nvSpPr>
        <p:spPr>
          <a:xfrm>
            <a:off x="2286001" y="2133600"/>
            <a:ext cx="7910513" cy="1811338"/>
          </a:xfrm>
          <a:solidFill>
            <a:srgbClr val="FFFFFF"/>
          </a:solidFill>
        </p:spPr>
        <p:txBody>
          <a:bodyPr/>
          <a:lstStyle/>
          <a:p>
            <a:pPr marL="0" indent="0" algn="ctr" eaLnBrk="1" hangingPunct="1">
              <a:buNone/>
            </a:pPr>
            <a:endParaRPr lang="en-US" altLang="zh-CN" dirty="0"/>
          </a:p>
          <a:p>
            <a:pPr marL="0" indent="0" algn="ctr" eaLnBrk="1" hangingPunct="1">
              <a:buNone/>
            </a:pPr>
            <a:r>
              <a:rPr lang="zh-CN" altLang="en-US" dirty="0"/>
              <a:t>计算机学院</a:t>
            </a:r>
            <a:endParaRPr lang="en-US" altLang="zh-CN" dirty="0"/>
          </a:p>
          <a:p>
            <a:pPr marL="0" indent="0" algn="ctr" eaLnBrk="1" hangingPunct="1">
              <a:buNone/>
            </a:pPr>
            <a:r>
              <a:rPr lang="zh-TW" altLang="en-US" dirty="0">
                <a:latin typeface="宋体" panose="02010600030101010101" pitchFamily="2" charset="-122"/>
              </a:rPr>
              <a:t>网络工程教研室</a:t>
            </a:r>
            <a:endParaRPr lang="en-US" altLang="zh-CN" dirty="0">
              <a:latin typeface="宋体" panose="02010600030101010101" pitchFamily="2" charset="-122"/>
            </a:endParaRPr>
          </a:p>
          <a:p>
            <a:pPr marL="0" indent="0" algn="ctr" eaLnBrk="1" hangingPunct="1">
              <a:buNone/>
            </a:pPr>
            <a:r>
              <a:rPr lang="zh-TW" altLang="en-US" dirty="0">
                <a:latin typeface="宋体" panose="02010600030101010101" pitchFamily="2" charset="-122"/>
              </a:rPr>
              <a:t>刘坤</a:t>
            </a:r>
            <a:endParaRPr lang="zh-CN" altLang="en-US" dirty="0"/>
          </a:p>
        </p:txBody>
      </p:sp>
      <p:sp>
        <p:nvSpPr>
          <p:cNvPr id="2" name="Slide Number Placeholder 1">
            <a:extLst>
              <a:ext uri="{FF2B5EF4-FFF2-40B4-BE49-F238E27FC236}">
                <a16:creationId xmlns:a16="http://schemas.microsoft.com/office/drawing/2014/main" id="{3F1E188F-32D3-C641-A9F2-976E6D674330}"/>
              </a:ext>
            </a:extLst>
          </p:cNvPr>
          <p:cNvSpPr>
            <a:spLocks noGrp="1"/>
          </p:cNvSpPr>
          <p:nvPr>
            <p:ph type="sldNum" sz="quarter" idx="12"/>
          </p:nvPr>
        </p:nvSpPr>
        <p:spPr/>
        <p:txBody>
          <a:bodyPr/>
          <a:lstStyle/>
          <a:p>
            <a:fld id="{0EC01821-FBC1-0943-A98A-47205D9EC5A4}" type="slidenum">
              <a:rPr lang="zh-CN" altLang="en-US" smtClean="0"/>
              <a:pPr/>
              <a:t>1</a:t>
            </a:fld>
            <a:endParaRPr lang="en-US" altLang="zh-CN"/>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a:extLst>
              <a:ext uri="{FF2B5EF4-FFF2-40B4-BE49-F238E27FC236}">
                <a16:creationId xmlns:a16="http://schemas.microsoft.com/office/drawing/2014/main" id="{0AC61B1A-ACD9-8F43-9186-A88B0167B9A4}"/>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403461" name="Rectangle 5">
            <a:extLst>
              <a:ext uri="{FF2B5EF4-FFF2-40B4-BE49-F238E27FC236}">
                <a16:creationId xmlns:a16="http://schemas.microsoft.com/office/drawing/2014/main" id="{CBDA1D8E-99A3-0444-AE68-D158A8901F4F}"/>
              </a:ext>
            </a:extLst>
          </p:cNvPr>
          <p:cNvSpPr>
            <a:spLocks noChangeArrowheads="1"/>
          </p:cNvSpPr>
          <p:nvPr/>
        </p:nvSpPr>
        <p:spPr bwMode="auto">
          <a:xfrm>
            <a:off x="1487488" y="1196752"/>
            <a:ext cx="9727232" cy="411554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dirty="0">
                <a:solidFill>
                  <a:srgbClr val="0000FF"/>
                </a:solidFill>
                <a:latin typeface="华文楷体" panose="02010600040101010101" pitchFamily="2" charset="-122"/>
                <a:ea typeface="华文楷体" panose="02010600040101010101" pitchFamily="2" charset="-122"/>
              </a:rPr>
              <a:t>一、问题的提出</a:t>
            </a:r>
          </a:p>
          <a:p>
            <a:pPr>
              <a:lnSpc>
                <a:spcPct val="105000"/>
              </a:lnSpc>
            </a:pPr>
            <a:r>
              <a:rPr lang="zh-CN" altLang="en-US" sz="3200" b="1" dirty="0">
                <a:solidFill>
                  <a:srgbClr val="CC3399"/>
                </a:solidFill>
                <a:latin typeface="华文楷体" panose="02010600040101010101" pitchFamily="2" charset="-122"/>
                <a:ea typeface="华文楷体" panose="02010600040101010101" pitchFamily="2" charset="-122"/>
              </a:rPr>
              <a:t>        </a:t>
            </a:r>
            <a:r>
              <a:rPr lang="zh-CN" altLang="en-US" sz="3200" b="1" dirty="0">
                <a:solidFill>
                  <a:srgbClr val="000000"/>
                </a:solidFill>
                <a:latin typeface="华文楷体" panose="02010600040101010101" pitchFamily="2" charset="-122"/>
                <a:ea typeface="华文楷体" panose="02010600040101010101" pitchFamily="2" charset="-122"/>
              </a:rPr>
              <a:t>对于共享文件，允许多个进程同时读一个共享文件，但绝不允许一个</a:t>
            </a:r>
            <a:r>
              <a:rPr lang="en-US" altLang="zh-CN" sz="3200" b="1" dirty="0">
                <a:solidFill>
                  <a:srgbClr val="000000"/>
                </a:solidFill>
                <a:latin typeface="华文楷体" panose="02010600040101010101" pitchFamily="2" charset="-122"/>
                <a:ea typeface="华文楷体" panose="02010600040101010101" pitchFamily="2" charset="-122"/>
              </a:rPr>
              <a:t>write</a:t>
            </a:r>
            <a:r>
              <a:rPr lang="zh-CN" altLang="en-US" sz="3200" b="1" dirty="0">
                <a:solidFill>
                  <a:srgbClr val="000000"/>
                </a:solidFill>
                <a:latin typeface="华文楷体" panose="02010600040101010101" pitchFamily="2" charset="-122"/>
                <a:ea typeface="华文楷体" panose="02010600040101010101" pitchFamily="2" charset="-122"/>
              </a:rPr>
              <a:t>进程和其它</a:t>
            </a:r>
            <a:r>
              <a:rPr lang="en-US" altLang="zh-CN" sz="3200" b="1" dirty="0">
                <a:solidFill>
                  <a:srgbClr val="000000"/>
                </a:solidFill>
                <a:latin typeface="华文楷体" panose="02010600040101010101" pitchFamily="2" charset="-122"/>
                <a:ea typeface="华文楷体" panose="02010600040101010101" pitchFamily="2" charset="-122"/>
              </a:rPr>
              <a:t>reader</a:t>
            </a:r>
            <a:r>
              <a:rPr lang="zh-CN" altLang="en-US" sz="3200" b="1" dirty="0">
                <a:solidFill>
                  <a:srgbClr val="000000"/>
                </a:solidFill>
                <a:latin typeface="华文楷体" panose="02010600040101010101" pitchFamily="2" charset="-122"/>
                <a:ea typeface="华文楷体" panose="02010600040101010101" pitchFamily="2" charset="-122"/>
              </a:rPr>
              <a:t>进程或</a:t>
            </a:r>
            <a:r>
              <a:rPr lang="en-US" altLang="zh-CN" sz="3200" b="1" dirty="0">
                <a:solidFill>
                  <a:srgbClr val="000000"/>
                </a:solidFill>
                <a:latin typeface="华文楷体" panose="02010600040101010101" pitchFamily="2" charset="-122"/>
                <a:ea typeface="华文楷体" panose="02010600040101010101" pitchFamily="2" charset="-122"/>
              </a:rPr>
              <a:t>writer</a:t>
            </a:r>
            <a:r>
              <a:rPr lang="zh-CN" altLang="en-US" sz="3200" b="1" dirty="0">
                <a:solidFill>
                  <a:srgbClr val="000000"/>
                </a:solidFill>
                <a:latin typeface="华文楷体" panose="02010600040101010101" pitchFamily="2" charset="-122"/>
                <a:ea typeface="华文楷体" panose="02010600040101010101" pitchFamily="2" charset="-122"/>
              </a:rPr>
              <a:t>进程</a:t>
            </a:r>
            <a:r>
              <a:rPr lang="zh-CN" altLang="en-US" sz="3200" b="1" dirty="0">
                <a:solidFill>
                  <a:srgbClr val="FF3300"/>
                </a:solidFill>
                <a:latin typeface="华文楷体" panose="02010600040101010101" pitchFamily="2" charset="-122"/>
                <a:ea typeface="华文楷体" panose="02010600040101010101" pitchFamily="2" charset="-122"/>
              </a:rPr>
              <a:t>同时访问共享文件</a:t>
            </a:r>
            <a:r>
              <a:rPr lang="zh-CN" altLang="en-US" sz="3200" b="1" dirty="0">
                <a:solidFill>
                  <a:schemeClr val="tx1"/>
                </a:solidFill>
                <a:latin typeface="华文楷体" panose="02010600040101010101" pitchFamily="2" charset="-122"/>
                <a:ea typeface="华文楷体" panose="02010600040101010101" pitchFamily="2" charset="-122"/>
              </a:rPr>
              <a:t>。</a:t>
            </a:r>
          </a:p>
          <a:p>
            <a:pPr>
              <a:lnSpc>
                <a:spcPct val="1050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zh-CN" altLang="en-US" sz="3200" b="1" dirty="0">
                <a:solidFill>
                  <a:srgbClr val="0000FF"/>
                </a:solidFill>
                <a:latin typeface="华文楷体" panose="02010600040101010101" pitchFamily="2" charset="-122"/>
                <a:ea typeface="华文楷体" panose="02010600040101010101" pitchFamily="2" charset="-122"/>
              </a:rPr>
              <a:t>读者－写者问题：</a:t>
            </a:r>
            <a:r>
              <a:rPr lang="zh-CN" altLang="en-US" sz="3200" b="1" dirty="0">
                <a:solidFill>
                  <a:srgbClr val="000000"/>
                </a:solidFill>
                <a:latin typeface="华文楷体" panose="02010600040101010101" pitchFamily="2" charset="-122"/>
                <a:ea typeface="华文楷体" panose="02010600040101010101" pitchFamily="2" charset="-122"/>
              </a:rPr>
              <a:t>指保证一个</a:t>
            </a:r>
            <a:r>
              <a:rPr lang="en-US" altLang="zh-CN" sz="3200" b="1" dirty="0">
                <a:solidFill>
                  <a:srgbClr val="000000"/>
                </a:solidFill>
                <a:latin typeface="华文楷体" panose="02010600040101010101" pitchFamily="2" charset="-122"/>
                <a:ea typeface="华文楷体" panose="02010600040101010101" pitchFamily="2" charset="-122"/>
              </a:rPr>
              <a:t>Writer</a:t>
            </a:r>
            <a:r>
              <a:rPr lang="zh-CN" altLang="en-US" sz="3200" b="1" dirty="0">
                <a:solidFill>
                  <a:srgbClr val="000000"/>
                </a:solidFill>
                <a:latin typeface="华文楷体" panose="02010600040101010101" pitchFamily="2" charset="-122"/>
                <a:ea typeface="华文楷体" panose="02010600040101010101" pitchFamily="2" charset="-122"/>
              </a:rPr>
              <a:t>进程必须与其他进程互斥地访问共享对象的同步问题。</a:t>
            </a:r>
          </a:p>
          <a:p>
            <a:pPr>
              <a:lnSpc>
                <a:spcPct val="1050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rgbClr val="0000FF"/>
                </a:solidFill>
                <a:latin typeface="华文楷体" panose="02010600040101010101" pitchFamily="2" charset="-122"/>
                <a:ea typeface="华文楷体" panose="02010600040101010101" pitchFamily="2" charset="-122"/>
              </a:rPr>
              <a:t>reader</a:t>
            </a:r>
            <a:r>
              <a:rPr lang="zh-CN" altLang="en-US" sz="3200" b="1" dirty="0">
                <a:solidFill>
                  <a:srgbClr val="0000FF"/>
                </a:solidFill>
                <a:latin typeface="华文楷体" panose="02010600040101010101" pitchFamily="2" charset="-122"/>
                <a:ea typeface="华文楷体" panose="02010600040101010101" pitchFamily="2" charset="-122"/>
              </a:rPr>
              <a:t>进程：</a:t>
            </a:r>
            <a:r>
              <a:rPr lang="zh-CN" altLang="en-US" sz="3200" b="1" dirty="0">
                <a:solidFill>
                  <a:srgbClr val="000000"/>
                </a:solidFill>
                <a:latin typeface="华文楷体" panose="02010600040101010101" pitchFamily="2" charset="-122"/>
                <a:ea typeface="华文楷体" panose="02010600040101010101" pitchFamily="2" charset="-122"/>
              </a:rPr>
              <a:t>只要求读的进程叫 “</a:t>
            </a:r>
            <a:r>
              <a:rPr lang="en-US" altLang="zh-CN" sz="3200" b="1" dirty="0">
                <a:solidFill>
                  <a:srgbClr val="000000"/>
                </a:solidFill>
                <a:latin typeface="华文楷体" panose="02010600040101010101" pitchFamily="2" charset="-122"/>
                <a:ea typeface="华文楷体" panose="02010600040101010101" pitchFamily="2" charset="-122"/>
              </a:rPr>
              <a:t>reader</a:t>
            </a:r>
            <a:r>
              <a:rPr lang="zh-CN" altLang="en-US" sz="3200" b="1" dirty="0">
                <a:solidFill>
                  <a:srgbClr val="000000"/>
                </a:solidFill>
                <a:latin typeface="华文楷体" panose="02010600040101010101" pitchFamily="2" charset="-122"/>
                <a:ea typeface="华文楷体" panose="02010600040101010101" pitchFamily="2" charset="-122"/>
              </a:rPr>
              <a:t>进程”。</a:t>
            </a:r>
          </a:p>
          <a:p>
            <a:pPr>
              <a:lnSpc>
                <a:spcPct val="1050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rgbClr val="0000FF"/>
                </a:solidFill>
                <a:latin typeface="华文楷体" panose="02010600040101010101" pitchFamily="2" charset="-122"/>
                <a:ea typeface="华文楷体" panose="02010600040101010101" pitchFamily="2" charset="-122"/>
              </a:rPr>
              <a:t>writer</a:t>
            </a:r>
            <a:r>
              <a:rPr lang="zh-CN" altLang="en-US" sz="3200" b="1" dirty="0">
                <a:solidFill>
                  <a:srgbClr val="0000FF"/>
                </a:solidFill>
                <a:latin typeface="华文楷体" panose="02010600040101010101" pitchFamily="2" charset="-122"/>
                <a:ea typeface="华文楷体" panose="02010600040101010101" pitchFamily="2" charset="-122"/>
              </a:rPr>
              <a:t>进程：</a:t>
            </a:r>
            <a:r>
              <a:rPr lang="zh-CN" altLang="en-US" sz="3200" b="1" dirty="0">
                <a:solidFill>
                  <a:srgbClr val="000000"/>
                </a:solidFill>
                <a:latin typeface="华文楷体" panose="02010600040101010101" pitchFamily="2" charset="-122"/>
                <a:ea typeface="华文楷体" panose="02010600040101010101" pitchFamily="2" charset="-122"/>
              </a:rPr>
              <a:t>只要求写的进程叫 “</a:t>
            </a:r>
            <a:r>
              <a:rPr lang="en-US" altLang="zh-CN" sz="3200" b="1" dirty="0">
                <a:solidFill>
                  <a:srgbClr val="000000"/>
                </a:solidFill>
                <a:latin typeface="华文楷体" panose="02010600040101010101" pitchFamily="2" charset="-122"/>
                <a:ea typeface="华文楷体" panose="02010600040101010101" pitchFamily="2" charset="-122"/>
              </a:rPr>
              <a:t>writer</a:t>
            </a:r>
            <a:r>
              <a:rPr lang="zh-CN" altLang="en-US" sz="3200" b="1" dirty="0">
                <a:solidFill>
                  <a:srgbClr val="000000"/>
                </a:solidFill>
                <a:latin typeface="华文楷体" panose="02010600040101010101" pitchFamily="2" charset="-122"/>
                <a:ea typeface="华文楷体" panose="02010600040101010101" pitchFamily="2" charset="-122"/>
              </a:rPr>
              <a:t>进程”。   </a:t>
            </a:r>
          </a:p>
          <a:p>
            <a:pPr>
              <a:lnSpc>
                <a:spcPct val="105000"/>
              </a:lnSpc>
            </a:pPr>
            <a:r>
              <a:rPr lang="zh-CN" altLang="en-US" sz="3200" b="1" dirty="0">
                <a:solidFill>
                  <a:srgbClr val="3333FF"/>
                </a:solidFill>
                <a:latin typeface="华文楷体" panose="02010600040101010101" pitchFamily="2" charset="-122"/>
                <a:ea typeface="华文楷体" panose="02010600040101010101" pitchFamily="2" charset="-122"/>
              </a:rPr>
              <a:t>     </a:t>
            </a:r>
          </a:p>
        </p:txBody>
      </p:sp>
      <p:sp>
        <p:nvSpPr>
          <p:cNvPr id="108548" name="灯片编号占位符 3">
            <a:extLst>
              <a:ext uri="{FF2B5EF4-FFF2-40B4-BE49-F238E27FC236}">
                <a16:creationId xmlns:a16="http://schemas.microsoft.com/office/drawing/2014/main" id="{EBE82E95-FFE0-8046-AA30-82CB9416D7A2}"/>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3AAC3EE-C79A-F446-8483-291F57E843B4}" type="slidenum">
              <a:rPr lang="zh-CN" altLang="en-US" sz="1800"/>
              <a:pPr/>
              <a:t>10</a:t>
            </a:fld>
            <a:endParaRPr lang="en-US" altLang="zh-CN" sz="1800"/>
          </a:p>
        </p:txBody>
      </p:sp>
    </p:spTree>
    <p:extLst>
      <p:ext uri="{BB962C8B-B14F-4D97-AF65-F5344CB8AC3E}">
        <p14:creationId xmlns:p14="http://schemas.microsoft.com/office/powerpoint/2010/main" val="42379434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3461">
                                            <p:txEl>
                                              <p:pRg st="0" end="0"/>
                                            </p:txEl>
                                          </p:spTgt>
                                        </p:tgtEl>
                                        <p:attrNameLst>
                                          <p:attrName>style.visibility</p:attrName>
                                        </p:attrNameLst>
                                      </p:cBhvr>
                                      <p:to>
                                        <p:strVal val="visible"/>
                                      </p:to>
                                    </p:set>
                                    <p:animEffect transition="in" filter="barn(outVertical)">
                                      <p:cBhvr>
                                        <p:cTn id="7" dur="500"/>
                                        <p:tgtEl>
                                          <p:spTgt spid="403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3461">
                                            <p:txEl>
                                              <p:pRg st="1" end="1"/>
                                            </p:txEl>
                                          </p:spTgt>
                                        </p:tgtEl>
                                        <p:attrNameLst>
                                          <p:attrName>style.visibility</p:attrName>
                                        </p:attrNameLst>
                                      </p:cBhvr>
                                      <p:to>
                                        <p:strVal val="visible"/>
                                      </p:to>
                                    </p:set>
                                    <p:animEffect transition="in" filter="barn(outVertical)">
                                      <p:cBhvr>
                                        <p:cTn id="12" dur="500"/>
                                        <p:tgtEl>
                                          <p:spTgt spid="4034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3461">
                                            <p:txEl>
                                              <p:pRg st="2" end="2"/>
                                            </p:txEl>
                                          </p:spTgt>
                                        </p:tgtEl>
                                        <p:attrNameLst>
                                          <p:attrName>style.visibility</p:attrName>
                                        </p:attrNameLst>
                                      </p:cBhvr>
                                      <p:to>
                                        <p:strVal val="visible"/>
                                      </p:to>
                                    </p:set>
                                    <p:animEffect transition="in" filter="barn(outVertical)">
                                      <p:cBhvr>
                                        <p:cTn id="17" dur="500"/>
                                        <p:tgtEl>
                                          <p:spTgt spid="40346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3461">
                                            <p:txEl>
                                              <p:pRg st="3" end="3"/>
                                            </p:txEl>
                                          </p:spTgt>
                                        </p:tgtEl>
                                        <p:attrNameLst>
                                          <p:attrName>style.visibility</p:attrName>
                                        </p:attrNameLst>
                                      </p:cBhvr>
                                      <p:to>
                                        <p:strVal val="visible"/>
                                      </p:to>
                                    </p:set>
                                    <p:animEffect transition="in" filter="barn(outVertical)">
                                      <p:cBhvr>
                                        <p:cTn id="22" dur="500"/>
                                        <p:tgtEl>
                                          <p:spTgt spid="40346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3461">
                                            <p:txEl>
                                              <p:pRg st="4" end="4"/>
                                            </p:txEl>
                                          </p:spTgt>
                                        </p:tgtEl>
                                        <p:attrNameLst>
                                          <p:attrName>style.visibility</p:attrName>
                                        </p:attrNameLst>
                                      </p:cBhvr>
                                      <p:to>
                                        <p:strVal val="visible"/>
                                      </p:to>
                                    </p:set>
                                    <p:animEffect transition="in" filter="barn(outVertical)">
                                      <p:cBhvr>
                                        <p:cTn id="27" dur="500"/>
                                        <p:tgtEl>
                                          <p:spTgt spid="40346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3461">
                                            <p:txEl>
                                              <p:pRg st="5" end="5"/>
                                            </p:txEl>
                                          </p:spTgt>
                                        </p:tgtEl>
                                        <p:attrNameLst>
                                          <p:attrName>style.visibility</p:attrName>
                                        </p:attrNameLst>
                                      </p:cBhvr>
                                      <p:to>
                                        <p:strVal val="visible"/>
                                      </p:to>
                                    </p:set>
                                    <p:animEffect transition="in" filter="barn(outVertical)">
                                      <p:cBhvr>
                                        <p:cTn id="32" dur="500"/>
                                        <p:tgtEl>
                                          <p:spTgt spid="4034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99CAB-BB2D-F14B-971A-3330EF6D446E}"/>
              </a:ext>
            </a:extLst>
          </p:cNvPr>
          <p:cNvSpPr>
            <a:spLocks noGrp="1"/>
          </p:cNvSpPr>
          <p:nvPr>
            <p:ph type="sldNum" sz="quarter" idx="12"/>
          </p:nvPr>
        </p:nvSpPr>
        <p:spPr/>
        <p:txBody>
          <a:bodyPr/>
          <a:lstStyle/>
          <a:p>
            <a:fld id="{0EC01821-FBC1-0943-A98A-47205D9EC5A4}" type="slidenum">
              <a:rPr lang="zh-CN" altLang="en-US" smtClean="0"/>
              <a:pPr/>
              <a:t>11</a:t>
            </a:fld>
            <a:endParaRPr lang="en-US" altLang="zh-CN"/>
          </a:p>
        </p:txBody>
      </p:sp>
      <p:sp>
        <p:nvSpPr>
          <p:cNvPr id="4" name="Rectangle 4">
            <a:extLst>
              <a:ext uri="{FF2B5EF4-FFF2-40B4-BE49-F238E27FC236}">
                <a16:creationId xmlns:a16="http://schemas.microsoft.com/office/drawing/2014/main" id="{D430BABF-7E63-B543-BC03-1557CDA5D082}"/>
              </a:ext>
            </a:extLst>
          </p:cNvPr>
          <p:cNvSpPr>
            <a:spLocks noChangeArrowheads="1"/>
          </p:cNvSpPr>
          <p:nvPr/>
        </p:nvSpPr>
        <p:spPr bwMode="auto">
          <a:xfrm>
            <a:off x="1775520" y="332656"/>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5" name="Rectangle 4">
            <a:extLst>
              <a:ext uri="{FF2B5EF4-FFF2-40B4-BE49-F238E27FC236}">
                <a16:creationId xmlns:a16="http://schemas.microsoft.com/office/drawing/2014/main" id="{E814AE5B-77E6-8E40-AD7B-413B6D9EFEAC}"/>
              </a:ext>
            </a:extLst>
          </p:cNvPr>
          <p:cNvSpPr/>
          <p:nvPr/>
        </p:nvSpPr>
        <p:spPr>
          <a:xfrm>
            <a:off x="695399" y="1340768"/>
            <a:ext cx="11234133" cy="4524315"/>
          </a:xfrm>
          <a:prstGeom prst="rect">
            <a:avLst/>
          </a:prstGeom>
        </p:spPr>
        <p:txBody>
          <a:bodyPr wrap="square">
            <a:spAutoFit/>
          </a:bodyPr>
          <a:lstStyle/>
          <a:p>
            <a:pPr indent="857250"/>
            <a:r>
              <a:rPr lang="zh-TW" altLang="en-US" sz="3600" dirty="0">
                <a:latin typeface="STKaiti" panose="02010600040101010101" pitchFamily="2" charset="-122"/>
                <a:ea typeface="STKaiti" panose="02010600040101010101" pitchFamily="2" charset="-122"/>
              </a:rPr>
              <a:t>有读者和写者两组并发进程，共享一个文件，当两个或两个以上的读进程同时访问共享数据时不 会产生副作用，但若某个写进程和其他进程</a:t>
            </a:r>
            <a:r>
              <a:rPr lang="en-US" altLang="zh-TW" sz="3600" dirty="0">
                <a:latin typeface="STKaiti" panose="02010600040101010101" pitchFamily="2" charset="-122"/>
                <a:ea typeface="STKaiti" panose="02010600040101010101" pitchFamily="2" charset="-122"/>
              </a:rPr>
              <a:t>(</a:t>
            </a:r>
            <a:r>
              <a:rPr lang="zh-TW" altLang="en-US" sz="3600" dirty="0">
                <a:latin typeface="STKaiti" panose="02010600040101010101" pitchFamily="2" charset="-122"/>
                <a:ea typeface="STKaiti" panose="02010600040101010101" pitchFamily="2" charset="-122"/>
              </a:rPr>
              <a:t>读进程或写进程</a:t>
            </a:r>
            <a:r>
              <a:rPr lang="en-US" altLang="zh-TW" sz="3600" dirty="0">
                <a:latin typeface="STKaiti" panose="02010600040101010101" pitchFamily="2" charset="-122"/>
                <a:ea typeface="STKaiti" panose="02010600040101010101" pitchFamily="2" charset="-122"/>
              </a:rPr>
              <a:t>)</a:t>
            </a:r>
            <a:r>
              <a:rPr lang="zh-TW" altLang="en-US" sz="3600" dirty="0">
                <a:latin typeface="STKaiti" panose="02010600040101010101" pitchFamily="2" charset="-122"/>
                <a:ea typeface="STKaiti" panose="02010600040101010101" pitchFamily="2" charset="-122"/>
              </a:rPr>
              <a:t>同时访问共享数据时则可能导致 数据不一致的错误。因此要求</a:t>
            </a:r>
            <a:r>
              <a:rPr lang="en-US" altLang="zh-TW" sz="3600" dirty="0">
                <a:latin typeface="STKaiti" panose="02010600040101010101" pitchFamily="2" charset="-122"/>
                <a:ea typeface="STKaiti" panose="02010600040101010101" pitchFamily="2" charset="-122"/>
              </a:rPr>
              <a:t>:1</a:t>
            </a:r>
            <a:r>
              <a:rPr lang="zh-TW" altLang="en-US" sz="3600" dirty="0">
                <a:latin typeface="STKaiti" panose="02010600040101010101" pitchFamily="2" charset="-122"/>
                <a:ea typeface="STKaiti" panose="02010600040101010101" pitchFamily="2" charset="-122"/>
              </a:rPr>
              <a:t>允许多个读者可以同时对文件执行读操作</a:t>
            </a:r>
            <a:r>
              <a:rPr lang="en-US" altLang="zh-TW" sz="3600" dirty="0">
                <a:latin typeface="STKaiti" panose="02010600040101010101" pitchFamily="2" charset="-122"/>
                <a:ea typeface="STKaiti" panose="02010600040101010101" pitchFamily="2" charset="-122"/>
              </a:rPr>
              <a:t>;2</a:t>
            </a:r>
            <a:r>
              <a:rPr lang="zh-TW" altLang="en-US" sz="3600" dirty="0">
                <a:latin typeface="STKaiti" panose="02010600040101010101" pitchFamily="2" charset="-122"/>
                <a:ea typeface="STKaiti" panose="02010600040101010101" pitchFamily="2" charset="-122"/>
              </a:rPr>
              <a:t>只允许一个写者 往文件中写信息</a:t>
            </a:r>
            <a:r>
              <a:rPr lang="en-US" altLang="zh-TW" sz="3600" dirty="0">
                <a:latin typeface="STKaiti" panose="02010600040101010101" pitchFamily="2" charset="-122"/>
                <a:ea typeface="STKaiti" panose="02010600040101010101" pitchFamily="2" charset="-122"/>
              </a:rPr>
              <a:t>;3</a:t>
            </a:r>
            <a:r>
              <a:rPr lang="zh-TW" altLang="en-US" sz="3600" dirty="0">
                <a:latin typeface="STKaiti" panose="02010600040101010101" pitchFamily="2" charset="-122"/>
                <a:ea typeface="STKaiti" panose="02010600040101010101" pitchFamily="2" charset="-122"/>
              </a:rPr>
              <a:t>任一写者在完成写操作之前不允许其他读者或写者工作</a:t>
            </a:r>
            <a:r>
              <a:rPr lang="en-US" altLang="zh-TW" sz="3600" dirty="0">
                <a:latin typeface="STKaiti" panose="02010600040101010101" pitchFamily="2" charset="-122"/>
                <a:ea typeface="STKaiti" panose="02010600040101010101" pitchFamily="2" charset="-122"/>
              </a:rPr>
              <a:t>;4</a:t>
            </a:r>
            <a:r>
              <a:rPr lang="zh-TW" altLang="en-US" sz="3600" dirty="0">
                <a:latin typeface="STKaiti" panose="02010600040101010101" pitchFamily="2" charset="-122"/>
                <a:ea typeface="STKaiti" panose="02010600040101010101" pitchFamily="2" charset="-122"/>
              </a:rPr>
              <a:t>写者执行写操作 前，应让已有的读者和写者全部退出。 </a:t>
            </a:r>
            <a:endParaRPr lang="zh-TW" altLang="en-US" sz="3600" dirty="0">
              <a:effectLs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298252879"/>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99CAB-BB2D-F14B-971A-3330EF6D446E}"/>
              </a:ext>
            </a:extLst>
          </p:cNvPr>
          <p:cNvSpPr>
            <a:spLocks noGrp="1"/>
          </p:cNvSpPr>
          <p:nvPr>
            <p:ph type="sldNum" sz="quarter" idx="12"/>
          </p:nvPr>
        </p:nvSpPr>
        <p:spPr/>
        <p:txBody>
          <a:bodyPr/>
          <a:lstStyle/>
          <a:p>
            <a:fld id="{0EC01821-FBC1-0943-A98A-47205D9EC5A4}" type="slidenum">
              <a:rPr lang="zh-CN" altLang="en-US" smtClean="0"/>
              <a:pPr/>
              <a:t>12</a:t>
            </a:fld>
            <a:endParaRPr lang="en-US" altLang="zh-CN"/>
          </a:p>
        </p:txBody>
      </p:sp>
      <p:sp>
        <p:nvSpPr>
          <p:cNvPr id="4" name="Rectangle 4">
            <a:extLst>
              <a:ext uri="{FF2B5EF4-FFF2-40B4-BE49-F238E27FC236}">
                <a16:creationId xmlns:a16="http://schemas.microsoft.com/office/drawing/2014/main" id="{D430BABF-7E63-B543-BC03-1557CDA5D082}"/>
              </a:ext>
            </a:extLst>
          </p:cNvPr>
          <p:cNvSpPr>
            <a:spLocks noChangeArrowheads="1"/>
          </p:cNvSpPr>
          <p:nvPr/>
        </p:nvSpPr>
        <p:spPr bwMode="auto">
          <a:xfrm>
            <a:off x="1775520" y="332656"/>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pic>
        <p:nvPicPr>
          <p:cNvPr id="3" name="Picture 2">
            <a:extLst>
              <a:ext uri="{FF2B5EF4-FFF2-40B4-BE49-F238E27FC236}">
                <a16:creationId xmlns:a16="http://schemas.microsoft.com/office/drawing/2014/main" id="{3FAF0E38-A986-D647-8A43-5FF44F80E3FD}"/>
              </a:ext>
            </a:extLst>
          </p:cNvPr>
          <p:cNvPicPr>
            <a:picLocks noChangeAspect="1"/>
          </p:cNvPicPr>
          <p:nvPr/>
        </p:nvPicPr>
        <p:blipFill>
          <a:blip r:embed="rId2"/>
          <a:stretch>
            <a:fillRect/>
          </a:stretch>
        </p:blipFill>
        <p:spPr>
          <a:xfrm>
            <a:off x="4009503" y="2772644"/>
            <a:ext cx="6807863" cy="3918812"/>
          </a:xfrm>
          <a:prstGeom prst="rect">
            <a:avLst/>
          </a:prstGeom>
        </p:spPr>
      </p:pic>
      <p:pic>
        <p:nvPicPr>
          <p:cNvPr id="7" name="Picture 6">
            <a:extLst>
              <a:ext uri="{FF2B5EF4-FFF2-40B4-BE49-F238E27FC236}">
                <a16:creationId xmlns:a16="http://schemas.microsoft.com/office/drawing/2014/main" id="{C0EAAF6C-E376-A248-8D4E-DEB39FCA4A24}"/>
              </a:ext>
            </a:extLst>
          </p:cNvPr>
          <p:cNvPicPr>
            <a:picLocks noChangeAspect="1"/>
          </p:cNvPicPr>
          <p:nvPr/>
        </p:nvPicPr>
        <p:blipFill>
          <a:blip r:embed="rId3"/>
          <a:stretch>
            <a:fillRect/>
          </a:stretch>
        </p:blipFill>
        <p:spPr>
          <a:xfrm>
            <a:off x="6384032" y="1911240"/>
            <a:ext cx="5976664" cy="2463006"/>
          </a:xfrm>
          <a:prstGeom prst="rect">
            <a:avLst/>
          </a:prstGeom>
        </p:spPr>
      </p:pic>
      <p:pic>
        <p:nvPicPr>
          <p:cNvPr id="8" name="Picture 7">
            <a:extLst>
              <a:ext uri="{FF2B5EF4-FFF2-40B4-BE49-F238E27FC236}">
                <a16:creationId xmlns:a16="http://schemas.microsoft.com/office/drawing/2014/main" id="{FA171888-67D4-C748-89B6-8F643AFAD10E}"/>
              </a:ext>
            </a:extLst>
          </p:cNvPr>
          <p:cNvPicPr>
            <a:picLocks noChangeAspect="1"/>
          </p:cNvPicPr>
          <p:nvPr/>
        </p:nvPicPr>
        <p:blipFill rotWithShape="1">
          <a:blip r:embed="rId4"/>
          <a:srcRect l="1" t="72910" r="-1828"/>
          <a:stretch/>
        </p:blipFill>
        <p:spPr>
          <a:xfrm>
            <a:off x="-98423" y="4653136"/>
            <a:ext cx="4107926" cy="936104"/>
          </a:xfrm>
          <a:prstGeom prst="rect">
            <a:avLst/>
          </a:prstGeom>
        </p:spPr>
      </p:pic>
      <p:pic>
        <p:nvPicPr>
          <p:cNvPr id="9" name="Picture 8">
            <a:extLst>
              <a:ext uri="{FF2B5EF4-FFF2-40B4-BE49-F238E27FC236}">
                <a16:creationId xmlns:a16="http://schemas.microsoft.com/office/drawing/2014/main" id="{AEEB5156-7967-B94D-B27F-12253C2B7C7A}"/>
              </a:ext>
            </a:extLst>
          </p:cNvPr>
          <p:cNvPicPr>
            <a:picLocks noChangeAspect="1"/>
          </p:cNvPicPr>
          <p:nvPr/>
        </p:nvPicPr>
        <p:blipFill>
          <a:blip r:embed="rId5"/>
          <a:stretch>
            <a:fillRect/>
          </a:stretch>
        </p:blipFill>
        <p:spPr>
          <a:xfrm>
            <a:off x="4079776" y="5013176"/>
            <a:ext cx="2030626" cy="576064"/>
          </a:xfrm>
          <a:prstGeom prst="rect">
            <a:avLst/>
          </a:prstGeom>
        </p:spPr>
      </p:pic>
      <p:pic>
        <p:nvPicPr>
          <p:cNvPr id="10" name="Picture 9">
            <a:extLst>
              <a:ext uri="{FF2B5EF4-FFF2-40B4-BE49-F238E27FC236}">
                <a16:creationId xmlns:a16="http://schemas.microsoft.com/office/drawing/2014/main" id="{666F08AE-972E-DB4C-A9DC-9FBB733F54F5}"/>
              </a:ext>
            </a:extLst>
          </p:cNvPr>
          <p:cNvPicPr>
            <a:picLocks noChangeAspect="1"/>
          </p:cNvPicPr>
          <p:nvPr/>
        </p:nvPicPr>
        <p:blipFill rotWithShape="1">
          <a:blip r:embed="rId4"/>
          <a:srcRect l="1" t="5983" r="209" b="31501"/>
          <a:stretch/>
        </p:blipFill>
        <p:spPr>
          <a:xfrm>
            <a:off x="-96688" y="2492896"/>
            <a:ext cx="4025799" cy="2160240"/>
          </a:xfrm>
          <a:prstGeom prst="rect">
            <a:avLst/>
          </a:prstGeom>
        </p:spPr>
      </p:pic>
      <p:pic>
        <p:nvPicPr>
          <p:cNvPr id="11" name="Picture 10">
            <a:extLst>
              <a:ext uri="{FF2B5EF4-FFF2-40B4-BE49-F238E27FC236}">
                <a16:creationId xmlns:a16="http://schemas.microsoft.com/office/drawing/2014/main" id="{711CE3A1-EAF8-0A4C-888C-EF55B29A4EF4}"/>
              </a:ext>
            </a:extLst>
          </p:cNvPr>
          <p:cNvPicPr>
            <a:picLocks noChangeAspect="1"/>
          </p:cNvPicPr>
          <p:nvPr/>
        </p:nvPicPr>
        <p:blipFill rotWithShape="1">
          <a:blip r:embed="rId6"/>
          <a:srcRect l="1025"/>
          <a:stretch/>
        </p:blipFill>
        <p:spPr>
          <a:xfrm>
            <a:off x="6137963" y="4941168"/>
            <a:ext cx="4926589" cy="1944216"/>
          </a:xfrm>
          <a:prstGeom prst="rect">
            <a:avLst/>
          </a:prstGeom>
        </p:spPr>
      </p:pic>
      <p:sp>
        <p:nvSpPr>
          <p:cNvPr id="12" name="TextBox 11">
            <a:extLst>
              <a:ext uri="{FF2B5EF4-FFF2-40B4-BE49-F238E27FC236}">
                <a16:creationId xmlns:a16="http://schemas.microsoft.com/office/drawing/2014/main" id="{0AA8EF25-12F8-C544-959D-8AC301FD975C}"/>
              </a:ext>
            </a:extLst>
          </p:cNvPr>
          <p:cNvSpPr txBox="1"/>
          <p:nvPr/>
        </p:nvSpPr>
        <p:spPr>
          <a:xfrm>
            <a:off x="13940852" y="9601200"/>
            <a:ext cx="184731" cy="21544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6789566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99CAB-BB2D-F14B-971A-3330EF6D446E}"/>
              </a:ext>
            </a:extLst>
          </p:cNvPr>
          <p:cNvSpPr>
            <a:spLocks noGrp="1"/>
          </p:cNvSpPr>
          <p:nvPr>
            <p:ph type="sldNum" sz="quarter" idx="12"/>
          </p:nvPr>
        </p:nvSpPr>
        <p:spPr/>
        <p:txBody>
          <a:bodyPr/>
          <a:lstStyle/>
          <a:p>
            <a:fld id="{0EC01821-FBC1-0943-A98A-47205D9EC5A4}" type="slidenum">
              <a:rPr lang="zh-CN" altLang="en-US" smtClean="0"/>
              <a:pPr/>
              <a:t>13</a:t>
            </a:fld>
            <a:endParaRPr lang="en-US" altLang="zh-CN"/>
          </a:p>
        </p:txBody>
      </p:sp>
      <p:sp>
        <p:nvSpPr>
          <p:cNvPr id="4" name="Rectangle 4">
            <a:extLst>
              <a:ext uri="{FF2B5EF4-FFF2-40B4-BE49-F238E27FC236}">
                <a16:creationId xmlns:a16="http://schemas.microsoft.com/office/drawing/2014/main" id="{D430BABF-7E63-B543-BC03-1557CDA5D082}"/>
              </a:ext>
            </a:extLst>
          </p:cNvPr>
          <p:cNvSpPr>
            <a:spLocks noChangeArrowheads="1"/>
          </p:cNvSpPr>
          <p:nvPr/>
        </p:nvSpPr>
        <p:spPr bwMode="auto">
          <a:xfrm>
            <a:off x="1775520" y="332656"/>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5" name="Rectangle 4">
            <a:extLst>
              <a:ext uri="{FF2B5EF4-FFF2-40B4-BE49-F238E27FC236}">
                <a16:creationId xmlns:a16="http://schemas.microsoft.com/office/drawing/2014/main" id="{E814AE5B-77E6-8E40-AD7B-413B6D9EFEAC}"/>
              </a:ext>
            </a:extLst>
          </p:cNvPr>
          <p:cNvSpPr/>
          <p:nvPr/>
        </p:nvSpPr>
        <p:spPr>
          <a:xfrm>
            <a:off x="262467" y="1340768"/>
            <a:ext cx="11667065" cy="5053691"/>
          </a:xfrm>
          <a:prstGeom prst="rect">
            <a:avLst/>
          </a:prstGeom>
        </p:spPr>
        <p:txBody>
          <a:bodyPr wrap="square">
            <a:spAutoFit/>
          </a:bodyPr>
          <a:lstStyle/>
          <a:p>
            <a:r>
              <a:rPr lang="zh-TW" altLang="en-US" sz="2600" dirty="0">
                <a:latin typeface="STKaiti" panose="02010600040101010101" pitchFamily="2" charset="-122"/>
                <a:ea typeface="STKaiti" panose="02010600040101010101" pitchFamily="2" charset="-122"/>
              </a:rPr>
              <a:t>有读者和写者两组并发进程，共享一个文件，当两个或两个以上的读进程同时访问共享数据时不会 产生副作用，但若某个写进程和其他进程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读进程或写进程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同时访问共享数据时则可能导致数据 不一致的错误。因此要求</a:t>
            </a:r>
            <a:r>
              <a:rPr lang="en-US" altLang="zh-TW" sz="2600" dirty="0">
                <a:latin typeface="STKaiti" panose="02010600040101010101" pitchFamily="2" charset="-122"/>
                <a:ea typeface="STKaiti" panose="02010600040101010101" pitchFamily="2" charset="-122"/>
              </a:rPr>
              <a:t>:</a:t>
            </a:r>
            <a:r>
              <a:rPr lang="en-US" altLang="zh-TW" sz="2600" dirty="0">
                <a:solidFill>
                  <a:srgbClr val="FF0000"/>
                </a:solidFill>
                <a:latin typeface="STKaiti" panose="02010600040101010101" pitchFamily="2" charset="-122"/>
                <a:ea typeface="STKaiti" panose="02010600040101010101" pitchFamily="2" charset="-122"/>
              </a:rPr>
              <a:t>1</a:t>
            </a:r>
            <a:r>
              <a:rPr lang="zh-TW" altLang="en-US" sz="2600" dirty="0">
                <a:solidFill>
                  <a:srgbClr val="FF0000"/>
                </a:solidFill>
                <a:latin typeface="STKaiti" panose="02010600040101010101" pitchFamily="2" charset="-122"/>
                <a:ea typeface="STKaiti" panose="02010600040101010101" pitchFamily="2" charset="-122"/>
              </a:rPr>
              <a:t>允许多个读者可以同时对文件执行读操作</a:t>
            </a:r>
            <a:r>
              <a:rPr lang="en-US" altLang="zh-TW" sz="2600" dirty="0">
                <a:solidFill>
                  <a:srgbClr val="FF0000"/>
                </a:solidFill>
                <a:latin typeface="STKaiti" panose="02010600040101010101" pitchFamily="2" charset="-122"/>
                <a:ea typeface="STKaiti" panose="02010600040101010101" pitchFamily="2" charset="-122"/>
              </a:rPr>
              <a:t>;2</a:t>
            </a:r>
            <a:r>
              <a:rPr lang="zh-TW" altLang="en-US" sz="2600" dirty="0">
                <a:solidFill>
                  <a:srgbClr val="FF0000"/>
                </a:solidFill>
                <a:latin typeface="STKaiti" panose="02010600040101010101" pitchFamily="2" charset="-122"/>
                <a:ea typeface="STKaiti" panose="02010600040101010101" pitchFamily="2" charset="-122"/>
              </a:rPr>
              <a:t>只允许一个写者往文件 中写信息</a:t>
            </a:r>
            <a:r>
              <a:rPr lang="en-US" altLang="zh-TW" sz="2600" dirty="0">
                <a:solidFill>
                  <a:srgbClr val="FF0000"/>
                </a:solidFill>
                <a:latin typeface="STKaiti" panose="02010600040101010101" pitchFamily="2" charset="-122"/>
                <a:ea typeface="STKaiti" panose="02010600040101010101" pitchFamily="2" charset="-122"/>
              </a:rPr>
              <a:t>;3</a:t>
            </a:r>
            <a:r>
              <a:rPr lang="zh-TW" altLang="en-US" sz="2600" dirty="0">
                <a:solidFill>
                  <a:srgbClr val="FF0000"/>
                </a:solidFill>
                <a:latin typeface="STKaiti" panose="02010600040101010101" pitchFamily="2" charset="-122"/>
                <a:ea typeface="STKaiti" panose="02010600040101010101" pitchFamily="2" charset="-122"/>
              </a:rPr>
              <a:t>任一写者在完成写操作之前不允许其他读者或写者工作</a:t>
            </a:r>
            <a:r>
              <a:rPr lang="en-US" altLang="zh-TW" sz="2600" dirty="0">
                <a:solidFill>
                  <a:srgbClr val="FF0000"/>
                </a:solidFill>
                <a:latin typeface="STKaiti" panose="02010600040101010101" pitchFamily="2" charset="-122"/>
                <a:ea typeface="STKaiti" panose="02010600040101010101" pitchFamily="2" charset="-122"/>
              </a:rPr>
              <a:t>;4</a:t>
            </a:r>
            <a:r>
              <a:rPr lang="zh-TW" altLang="en-US" sz="2600" dirty="0">
                <a:solidFill>
                  <a:srgbClr val="FF0000"/>
                </a:solidFill>
                <a:latin typeface="STKaiti" panose="02010600040101010101" pitchFamily="2" charset="-122"/>
                <a:ea typeface="STKaiti" panose="02010600040101010101" pitchFamily="2" charset="-122"/>
              </a:rPr>
              <a:t>写者执行写操作前，应让 已有的读者和写者全部退出。</a:t>
            </a:r>
            <a:endParaRPr lang="en-US" altLang="zh-TW" sz="2600" dirty="0">
              <a:solidFill>
                <a:srgbClr val="FF0000"/>
              </a:solidFill>
              <a:latin typeface="STKaiti" panose="02010600040101010101" pitchFamily="2" charset="-122"/>
              <a:ea typeface="STKaiti" panose="02010600040101010101" pitchFamily="2" charset="-122"/>
            </a:endParaRPr>
          </a:p>
          <a:p>
            <a:r>
              <a:rPr lang="zh-TW" altLang="en-US" sz="2600" dirty="0">
                <a:latin typeface="STKaiti" panose="02010600040101010101" pitchFamily="2" charset="-122"/>
                <a:ea typeface="STKaiti" panose="02010600040101010101" pitchFamily="2" charset="-122"/>
              </a:rPr>
              <a:t> </a:t>
            </a:r>
            <a:r>
              <a:rPr lang="en-US" altLang="zh-TW" sz="2600" dirty="0">
                <a:latin typeface="STKaiti" panose="02010600040101010101" pitchFamily="2" charset="-122"/>
                <a:ea typeface="STKaiti" panose="02010600040101010101" pitchFamily="2" charset="-122"/>
              </a:rPr>
              <a:t>1. </a:t>
            </a:r>
            <a:r>
              <a:rPr lang="zh-TW" altLang="en-US" sz="2600" dirty="0">
                <a:latin typeface="STKaiti" panose="02010600040101010101" pitchFamily="2" charset="-122"/>
                <a:ea typeface="STKaiti" panose="02010600040101010101" pitchFamily="2" charset="-122"/>
              </a:rPr>
              <a:t>关系分析。找出题目中描述的各个进程，分析它们之间的同步、互斥关系。</a:t>
            </a:r>
            <a:br>
              <a:rPr lang="zh-TW" altLang="en-US" sz="2600" dirty="0">
                <a:latin typeface="STKaiti" panose="02010600040101010101" pitchFamily="2" charset="-122"/>
                <a:ea typeface="STKaiti" panose="02010600040101010101" pitchFamily="2" charset="-122"/>
              </a:rPr>
            </a:br>
            <a:r>
              <a:rPr lang="en-US" altLang="zh-TW" sz="2600" dirty="0">
                <a:latin typeface="STKaiti" panose="02010600040101010101" pitchFamily="2" charset="-122"/>
                <a:ea typeface="STKaiti" panose="02010600040101010101" pitchFamily="2" charset="-122"/>
              </a:rPr>
              <a:t>2. </a:t>
            </a:r>
            <a:r>
              <a:rPr lang="zh-TW" altLang="en-US" sz="2600" dirty="0">
                <a:latin typeface="STKaiti" panose="02010600040101010101" pitchFamily="2" charset="-122"/>
                <a:ea typeface="STKaiti" panose="02010600040101010101" pitchFamily="2" charset="-122"/>
              </a:rPr>
              <a:t>整理思路。根据各进程的操作流程确定</a:t>
            </a:r>
            <a:r>
              <a:rPr lang="en-US" sz="2600" dirty="0">
                <a:latin typeface="STKaiti" panose="02010600040101010101" pitchFamily="2" charset="-122"/>
                <a:ea typeface="STKaiti" panose="02010600040101010101" pitchFamily="2" charset="-122"/>
              </a:rPr>
              <a:t>P、V</a:t>
            </a:r>
            <a:r>
              <a:rPr lang="zh-TW" altLang="en-US" sz="2600" dirty="0">
                <a:latin typeface="STKaiti" panose="02010600040101010101" pitchFamily="2" charset="-122"/>
                <a:ea typeface="STKaiti" panose="02010600040101010101" pitchFamily="2" charset="-122"/>
              </a:rPr>
              <a:t>操作的大致顺序</a:t>
            </a:r>
            <a:br>
              <a:rPr lang="zh-TW" altLang="en-US" sz="2600" dirty="0">
                <a:latin typeface="STKaiti" panose="02010600040101010101" pitchFamily="2" charset="-122"/>
                <a:ea typeface="STKaiti" panose="02010600040101010101" pitchFamily="2" charset="-122"/>
              </a:rPr>
            </a:br>
            <a:r>
              <a:rPr lang="en-US" altLang="zh-TW" sz="2600" dirty="0">
                <a:latin typeface="STKaiti" panose="02010600040101010101" pitchFamily="2" charset="-122"/>
                <a:ea typeface="STKaiti" panose="02010600040101010101" pitchFamily="2" charset="-122"/>
              </a:rPr>
              <a:t>3. </a:t>
            </a:r>
            <a:r>
              <a:rPr lang="zh-TW" altLang="en-US" sz="2600" dirty="0">
                <a:latin typeface="STKaiti" panose="02010600040101010101" pitchFamily="2" charset="-122"/>
                <a:ea typeface="STKaiti" panose="02010600040101010101" pitchFamily="2" charset="-122"/>
              </a:rPr>
              <a:t>设置信号量。设置需要的信号量，并根据题目条件确定信号量初值。</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互斥信号量初值一般为</a:t>
            </a:r>
            <a:r>
              <a:rPr lang="en-US" altLang="zh-TW" sz="2600" dirty="0">
                <a:latin typeface="STKaiti" panose="02010600040101010101" pitchFamily="2" charset="-122"/>
                <a:ea typeface="STKaiti" panose="02010600040101010101" pitchFamily="2" charset="-122"/>
              </a:rPr>
              <a:t>1</a:t>
            </a:r>
            <a:r>
              <a:rPr lang="zh-TW" altLang="en-US" sz="2600" dirty="0">
                <a:latin typeface="STKaiti" panose="02010600040101010101" pitchFamily="2" charset="-122"/>
                <a:ea typeface="STKaiti" panose="02010600040101010101" pitchFamily="2" charset="-122"/>
              </a:rPr>
              <a:t>， </a:t>
            </a:r>
          </a:p>
          <a:p>
            <a:r>
              <a:rPr lang="zh-TW" altLang="en-US" sz="2600" dirty="0">
                <a:latin typeface="STKaiti" panose="02010600040101010101" pitchFamily="2" charset="-122"/>
                <a:ea typeface="STKaiti" panose="02010600040101010101" pitchFamily="2" charset="-122"/>
              </a:rPr>
              <a:t>同步信号量的初始值要看对应资源的初始值是多少</a:t>
            </a:r>
            <a:r>
              <a:rPr lang="en-US" altLang="zh-TW" sz="2600" dirty="0">
                <a:latin typeface="STKaiti" panose="02010600040101010101" pitchFamily="2" charset="-122"/>
                <a:ea typeface="STKaiti" panose="02010600040101010101" pitchFamily="2" charset="-122"/>
              </a:rPr>
              <a:t>) </a:t>
            </a:r>
            <a:r>
              <a:rPr lang="zh-TW" altLang="en-US" sz="2600" dirty="0">
                <a:latin typeface="STKaiti" panose="02010600040101010101" pitchFamily="2" charset="-122"/>
                <a:ea typeface="STKaiti" panose="02010600040101010101" pitchFamily="2" charset="-122"/>
              </a:rPr>
              <a:t>两类进程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写进程、读进程 互斥关系</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写进程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写进程、写进程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读进程。读进程与读进程不存在互斥问题。 </a:t>
            </a:r>
            <a:endParaRPr lang="zh-TW" altLang="en-US" sz="2600" dirty="0">
              <a:effectLs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600101059"/>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4" name="Text Box 4">
            <a:extLst>
              <a:ext uri="{FF2B5EF4-FFF2-40B4-BE49-F238E27FC236}">
                <a16:creationId xmlns:a16="http://schemas.microsoft.com/office/drawing/2014/main" id="{A748C007-8FD6-2C44-B81C-C23E0CC15891}"/>
              </a:ext>
            </a:extLst>
          </p:cNvPr>
          <p:cNvSpPr txBox="1">
            <a:spLocks noChangeArrowheads="1"/>
          </p:cNvSpPr>
          <p:nvPr/>
        </p:nvSpPr>
        <p:spPr bwMode="auto">
          <a:xfrm>
            <a:off x="983369" y="1154836"/>
            <a:ext cx="10225262" cy="57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500"/>
              </a:lnSpc>
            </a:pPr>
            <a:r>
              <a:rPr lang="zh-CN" altLang="en-US" sz="3200" b="1" dirty="0">
                <a:solidFill>
                  <a:srgbClr val="0000FF"/>
                </a:solidFill>
                <a:latin typeface="华文楷体" panose="02010600040101010101" pitchFamily="2" charset="-122"/>
                <a:ea typeface="华文楷体" panose="02010600040101010101" pitchFamily="2" charset="-122"/>
              </a:rPr>
              <a:t>二、利用记录型信号量解决读者</a:t>
            </a:r>
            <a:r>
              <a:rPr lang="en-US" altLang="zh-CN" sz="3200" b="1" dirty="0">
                <a:solidFill>
                  <a:srgbClr val="0000FF"/>
                </a:solidFill>
                <a:latin typeface="华文楷体" panose="02010600040101010101" pitchFamily="2" charset="-122"/>
                <a:ea typeface="华文楷体" panose="02010600040101010101" pitchFamily="2" charset="-122"/>
              </a:rPr>
              <a:t>-</a:t>
            </a:r>
            <a:r>
              <a:rPr lang="zh-CN" altLang="en-US" sz="3200" b="1" dirty="0">
                <a:solidFill>
                  <a:srgbClr val="0000FF"/>
                </a:solidFill>
                <a:latin typeface="华文楷体" panose="02010600040101010101" pitchFamily="2" charset="-122"/>
                <a:ea typeface="华文楷体" panose="02010600040101010101" pitchFamily="2" charset="-122"/>
              </a:rPr>
              <a:t>写者问题</a:t>
            </a:r>
          </a:p>
          <a:p>
            <a:pPr>
              <a:lnSpc>
                <a:spcPts val="4500"/>
              </a:lnSpc>
            </a:pPr>
            <a:r>
              <a:rPr lang="zh-CN" altLang="en-US" sz="3200" b="1" dirty="0">
                <a:solidFill>
                  <a:srgbClr val="FF0000"/>
                </a:solidFill>
                <a:latin typeface="华文楷体" panose="02010600040101010101" pitchFamily="2" charset="-122"/>
                <a:ea typeface="华文楷体" panose="02010600040101010101" pitchFamily="2" charset="-122"/>
              </a:rPr>
              <a:t> 方法</a:t>
            </a:r>
            <a:r>
              <a:rPr lang="en-US" altLang="zh-CN" sz="3200" b="1" dirty="0">
                <a:solidFill>
                  <a:srgbClr val="FF0000"/>
                </a:solidFill>
                <a:latin typeface="华文楷体" panose="02010600040101010101" pitchFamily="2" charset="-122"/>
                <a:ea typeface="华文楷体" panose="02010600040101010101" pitchFamily="2" charset="-122"/>
              </a:rPr>
              <a:t>:</a:t>
            </a:r>
            <a:endParaRPr lang="zh-CN" altLang="en-US" sz="3200" b="1" dirty="0">
              <a:solidFill>
                <a:srgbClr val="FF0000"/>
              </a:solidFill>
              <a:latin typeface="华文楷体" panose="02010600040101010101" pitchFamily="2" charset="-122"/>
              <a:ea typeface="华文楷体" panose="02010600040101010101" pitchFamily="2" charset="-122"/>
            </a:endParaRPr>
          </a:p>
          <a:p>
            <a:pPr>
              <a:lnSpc>
                <a:spcPts val="45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chemeClr val="tx1"/>
                </a:solidFill>
                <a:latin typeface="华文楷体" panose="02010600040101010101" pitchFamily="2" charset="-122"/>
                <a:ea typeface="华文楷体" panose="02010600040101010101" pitchFamily="2" charset="-122"/>
              </a:rPr>
              <a:t>1</a:t>
            </a:r>
            <a:r>
              <a:rPr lang="zh-CN" altLang="en-US" sz="3200" b="1" dirty="0">
                <a:solidFill>
                  <a:schemeClr val="tx1"/>
                </a:solidFill>
                <a:latin typeface="华文楷体" panose="02010600040101010101" pitchFamily="2" charset="-122"/>
                <a:ea typeface="华文楷体" panose="02010600040101010101" pitchFamily="2" charset="-122"/>
              </a:rPr>
              <a:t>．为实现 </a:t>
            </a:r>
            <a:r>
              <a:rPr lang="en-US" altLang="zh-CN" sz="3200" b="1" dirty="0">
                <a:solidFill>
                  <a:schemeClr val="tx1"/>
                </a:solidFill>
                <a:latin typeface="华文楷体" panose="02010600040101010101" pitchFamily="2" charset="-122"/>
                <a:ea typeface="华文楷体" panose="02010600040101010101" pitchFamily="2" charset="-122"/>
              </a:rPr>
              <a:t>reader </a:t>
            </a:r>
            <a:r>
              <a:rPr lang="zh-CN" altLang="en-US" sz="3200" b="1" dirty="0">
                <a:solidFill>
                  <a:schemeClr val="tx1"/>
                </a:solidFill>
                <a:latin typeface="华文楷体" panose="02010600040101010101" pitchFamily="2" charset="-122"/>
                <a:ea typeface="华文楷体" panose="02010600040101010101" pitchFamily="2" charset="-122"/>
              </a:rPr>
              <a:t>进程和 </a:t>
            </a:r>
            <a:r>
              <a:rPr lang="en-US" altLang="zh-CN" sz="3200" b="1" dirty="0">
                <a:solidFill>
                  <a:schemeClr val="tx1"/>
                </a:solidFill>
                <a:latin typeface="华文楷体" panose="02010600040101010101" pitchFamily="2" charset="-122"/>
                <a:ea typeface="华文楷体" panose="02010600040101010101" pitchFamily="2" charset="-122"/>
              </a:rPr>
              <a:t>write </a:t>
            </a:r>
            <a:r>
              <a:rPr lang="zh-CN" altLang="en-US" sz="3200" b="1" dirty="0">
                <a:solidFill>
                  <a:schemeClr val="tx1"/>
                </a:solidFill>
                <a:latin typeface="华文楷体" panose="02010600040101010101" pitchFamily="2" charset="-122"/>
                <a:ea typeface="华文楷体" panose="02010600040101010101" pitchFamily="2" charset="-122"/>
              </a:rPr>
              <a:t>进程读或写时的互斥，设置互斥信号量 </a:t>
            </a:r>
            <a:r>
              <a:rPr lang="en-US" altLang="zh-CN" sz="3200" b="1" dirty="0" err="1">
                <a:solidFill>
                  <a:srgbClr val="3333FF"/>
                </a:solidFill>
                <a:latin typeface="华文楷体" panose="02010600040101010101" pitchFamily="2" charset="-122"/>
                <a:ea typeface="华文楷体" panose="02010600040101010101" pitchFamily="2" charset="-122"/>
              </a:rPr>
              <a:t>wmutex</a:t>
            </a:r>
            <a:r>
              <a:rPr lang="zh-CN" altLang="en-US" sz="3200" b="1" dirty="0">
                <a:solidFill>
                  <a:srgbClr val="3333FF"/>
                </a:solidFill>
                <a:latin typeface="华文楷体" panose="02010600040101010101" pitchFamily="2" charset="-122"/>
                <a:ea typeface="华文楷体" panose="02010600040101010101" pitchFamily="2" charset="-122"/>
              </a:rPr>
              <a:t>。</a:t>
            </a:r>
          </a:p>
          <a:p>
            <a:pPr>
              <a:lnSpc>
                <a:spcPts val="45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chemeClr val="tx1"/>
                </a:solidFill>
                <a:latin typeface="华文楷体" panose="02010600040101010101" pitchFamily="2" charset="-122"/>
                <a:ea typeface="华文楷体" panose="02010600040101010101" pitchFamily="2" charset="-122"/>
              </a:rPr>
              <a:t>2</a:t>
            </a:r>
            <a:r>
              <a:rPr lang="zh-CN" altLang="en-US" sz="3200" b="1" dirty="0">
                <a:solidFill>
                  <a:schemeClr val="tx1"/>
                </a:solidFill>
                <a:latin typeface="华文楷体" panose="02010600040101010101" pitchFamily="2" charset="-122"/>
                <a:ea typeface="华文楷体" panose="02010600040101010101" pitchFamily="2" charset="-122"/>
              </a:rPr>
              <a:t>．设置整型信号量 </a:t>
            </a:r>
            <a:r>
              <a:rPr lang="en-US" altLang="zh-CN" sz="3200" b="1" dirty="0" err="1">
                <a:solidFill>
                  <a:srgbClr val="3333FF"/>
                </a:solidFill>
                <a:latin typeface="华文楷体" panose="02010600040101010101" pitchFamily="2" charset="-122"/>
                <a:ea typeface="华文楷体" panose="02010600040101010101" pitchFamily="2" charset="-122"/>
              </a:rPr>
              <a:t>readcount</a:t>
            </a:r>
            <a:r>
              <a:rPr lang="zh-CN" altLang="en-US" sz="3200" b="1" dirty="0">
                <a:solidFill>
                  <a:schemeClr val="tx1"/>
                </a:solidFill>
                <a:latin typeface="华文楷体" panose="02010600040101010101" pitchFamily="2" charset="-122"/>
                <a:ea typeface="华文楷体" panose="02010600040101010101" pitchFamily="2" charset="-122"/>
              </a:rPr>
              <a:t>表示正在读的进程数目；仅当 </a:t>
            </a:r>
            <a:r>
              <a:rPr lang="en-US" altLang="zh-CN" sz="3200" b="1" dirty="0" err="1">
                <a:solidFill>
                  <a:schemeClr val="tx1"/>
                </a:solidFill>
                <a:latin typeface="华文楷体" panose="02010600040101010101" pitchFamily="2" charset="-122"/>
                <a:ea typeface="华文楷体" panose="02010600040101010101" pitchFamily="2" charset="-122"/>
              </a:rPr>
              <a:t>redacount</a:t>
            </a:r>
            <a:r>
              <a:rPr lang="en-US" altLang="zh-CN" sz="3200" b="1" dirty="0">
                <a:solidFill>
                  <a:schemeClr val="tx1"/>
                </a:solidFill>
                <a:latin typeface="华文楷体" panose="02010600040101010101" pitchFamily="2" charset="-122"/>
                <a:ea typeface="华文楷体" panose="02010600040101010101" pitchFamily="2" charset="-122"/>
              </a:rPr>
              <a:t>=0 </a:t>
            </a:r>
            <a:r>
              <a:rPr lang="zh-CN" altLang="en-US" sz="3200" b="1" dirty="0">
                <a:solidFill>
                  <a:schemeClr val="tx1"/>
                </a:solidFill>
                <a:latin typeface="华文楷体" panose="02010600040101010101" pitchFamily="2" charset="-122"/>
                <a:ea typeface="华文楷体" panose="02010600040101010101" pitchFamily="2" charset="-122"/>
              </a:rPr>
              <a:t>时才可以写。</a:t>
            </a:r>
          </a:p>
          <a:p>
            <a:pPr>
              <a:lnSpc>
                <a:spcPts val="45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chemeClr val="tx1"/>
                </a:solidFill>
                <a:latin typeface="华文楷体" panose="02010600040101010101" pitchFamily="2" charset="-122"/>
                <a:ea typeface="华文楷体" panose="02010600040101010101" pitchFamily="2" charset="-122"/>
              </a:rPr>
              <a:t>3.</a:t>
            </a:r>
            <a:r>
              <a:rPr lang="zh-CN" altLang="en-US" sz="3200" b="1" dirty="0">
                <a:solidFill>
                  <a:schemeClr val="tx1"/>
                </a:solidFill>
                <a:latin typeface="华文楷体" panose="02010600040101010101" pitchFamily="2" charset="-122"/>
                <a:ea typeface="华文楷体" panose="02010600040101010101" pitchFamily="2" charset="-122"/>
              </a:rPr>
              <a:t>因为 </a:t>
            </a:r>
            <a:r>
              <a:rPr lang="en-US" altLang="zh-CN" sz="3200" b="1" dirty="0" err="1">
                <a:solidFill>
                  <a:schemeClr val="tx1"/>
                </a:solidFill>
                <a:latin typeface="华文楷体" panose="02010600040101010101" pitchFamily="2" charset="-122"/>
                <a:ea typeface="华文楷体" panose="02010600040101010101" pitchFamily="2" charset="-122"/>
              </a:rPr>
              <a:t>readcount</a:t>
            </a:r>
            <a:r>
              <a:rPr lang="en-US" altLang="zh-CN" sz="3200" b="1" dirty="0">
                <a:solidFill>
                  <a:schemeClr val="tx1"/>
                </a:solidFill>
                <a:latin typeface="华文楷体" panose="02010600040101010101" pitchFamily="2" charset="-122"/>
                <a:ea typeface="华文楷体" panose="02010600040101010101" pitchFamily="2" charset="-122"/>
              </a:rPr>
              <a:t> </a:t>
            </a:r>
            <a:r>
              <a:rPr lang="zh-CN" altLang="en-US" sz="3200" b="1" dirty="0">
                <a:solidFill>
                  <a:schemeClr val="tx1"/>
                </a:solidFill>
                <a:latin typeface="华文楷体" panose="02010600040101010101" pitchFamily="2" charset="-122"/>
                <a:ea typeface="华文楷体" panose="02010600040101010101" pitchFamily="2" charset="-122"/>
              </a:rPr>
              <a:t>是一个可被多个读进程访问的临界资源，引入 </a:t>
            </a:r>
            <a:r>
              <a:rPr lang="en-US" altLang="zh-CN" sz="3200" b="1" dirty="0" err="1">
                <a:solidFill>
                  <a:srgbClr val="3333FF"/>
                </a:solidFill>
                <a:latin typeface="华文楷体" panose="02010600040101010101" pitchFamily="2" charset="-122"/>
                <a:ea typeface="华文楷体" panose="02010600040101010101" pitchFamily="2" charset="-122"/>
              </a:rPr>
              <a:t>rmutex</a:t>
            </a:r>
            <a:r>
              <a:rPr lang="zh-CN" altLang="en-US" sz="3200" b="1" dirty="0">
                <a:solidFill>
                  <a:srgbClr val="171D17"/>
                </a:solidFill>
                <a:latin typeface="华文楷体" panose="02010600040101010101" pitchFamily="2" charset="-122"/>
                <a:ea typeface="华文楷体" panose="02010600040101010101" pitchFamily="2" charset="-122"/>
              </a:rPr>
              <a:t>实现对</a:t>
            </a:r>
            <a:r>
              <a:rPr lang="en-US" altLang="zh-CN" sz="3200" b="1" dirty="0" err="1">
                <a:solidFill>
                  <a:srgbClr val="171D17"/>
                </a:solidFill>
                <a:latin typeface="华文楷体" panose="02010600040101010101" pitchFamily="2" charset="-122"/>
                <a:ea typeface="华文楷体" panose="02010600040101010101" pitchFamily="2" charset="-122"/>
              </a:rPr>
              <a:t>readcount</a:t>
            </a:r>
            <a:r>
              <a:rPr lang="en-US" altLang="zh-CN" sz="3200" b="1" dirty="0">
                <a:solidFill>
                  <a:srgbClr val="171D17"/>
                </a:solidFill>
                <a:latin typeface="华文楷体" panose="02010600040101010101" pitchFamily="2" charset="-122"/>
                <a:ea typeface="华文楷体" panose="02010600040101010101" pitchFamily="2" charset="-122"/>
              </a:rPr>
              <a:t> </a:t>
            </a:r>
            <a:r>
              <a:rPr lang="zh-CN" altLang="en-US" sz="3200" b="1" dirty="0">
                <a:solidFill>
                  <a:srgbClr val="171D17"/>
                </a:solidFill>
                <a:latin typeface="华文楷体" panose="02010600040101010101" pitchFamily="2" charset="-122"/>
                <a:ea typeface="华文楷体" panose="02010600040101010101" pitchFamily="2" charset="-122"/>
              </a:rPr>
              <a:t>的互斥访问。</a:t>
            </a:r>
          </a:p>
          <a:p>
            <a:pPr>
              <a:lnSpc>
                <a:spcPts val="4500"/>
              </a:lnSpc>
            </a:pPr>
            <a:r>
              <a:rPr lang="zh-CN" altLang="en-US" sz="3200" b="1" dirty="0">
                <a:solidFill>
                  <a:srgbClr val="3333FF"/>
                </a:solidFill>
                <a:latin typeface="华文楷体" panose="02010600040101010101" pitchFamily="2" charset="-122"/>
                <a:ea typeface="华文楷体" panose="02010600040101010101" pitchFamily="2" charset="-122"/>
              </a:rPr>
              <a:t>  读者－写者问题描述如下：</a:t>
            </a:r>
          </a:p>
        </p:txBody>
      </p:sp>
      <p:sp>
        <p:nvSpPr>
          <p:cNvPr id="109571" name="Rectangle 5">
            <a:extLst>
              <a:ext uri="{FF2B5EF4-FFF2-40B4-BE49-F238E27FC236}">
                <a16:creationId xmlns:a16="http://schemas.microsoft.com/office/drawing/2014/main" id="{10C96593-4284-AC47-9AAA-2A40A12B4023}"/>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09572" name="灯片编号占位符 3">
            <a:extLst>
              <a:ext uri="{FF2B5EF4-FFF2-40B4-BE49-F238E27FC236}">
                <a16:creationId xmlns:a16="http://schemas.microsoft.com/office/drawing/2014/main" id="{78F0F7F0-7709-0049-A618-4F743886704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955B13A-787F-AB4E-B679-C1D49EAF1F59}" type="slidenum">
              <a:rPr lang="zh-CN" altLang="en-US" sz="1800"/>
              <a:pPr/>
              <a:t>14</a:t>
            </a:fld>
            <a:endParaRPr lang="en-US" altLang="zh-CN" sz="1800"/>
          </a:p>
        </p:txBody>
      </p:sp>
    </p:spTree>
    <p:extLst>
      <p:ext uri="{BB962C8B-B14F-4D97-AF65-F5344CB8AC3E}">
        <p14:creationId xmlns:p14="http://schemas.microsoft.com/office/powerpoint/2010/main" val="16063425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4484">
                                            <p:txEl>
                                              <p:pRg st="0" end="0"/>
                                            </p:txEl>
                                          </p:spTgt>
                                        </p:tgtEl>
                                        <p:attrNameLst>
                                          <p:attrName>style.visibility</p:attrName>
                                        </p:attrNameLst>
                                      </p:cBhvr>
                                      <p:to>
                                        <p:strVal val="visible"/>
                                      </p:to>
                                    </p:set>
                                    <p:animEffect transition="in" filter="barn(outVertical)">
                                      <p:cBhvr>
                                        <p:cTn id="7" dur="500"/>
                                        <p:tgtEl>
                                          <p:spTgt spid="4044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4484">
                                            <p:txEl>
                                              <p:pRg st="1" end="1"/>
                                            </p:txEl>
                                          </p:spTgt>
                                        </p:tgtEl>
                                        <p:attrNameLst>
                                          <p:attrName>style.visibility</p:attrName>
                                        </p:attrNameLst>
                                      </p:cBhvr>
                                      <p:to>
                                        <p:strVal val="visible"/>
                                      </p:to>
                                    </p:set>
                                    <p:animEffect transition="in" filter="barn(outVertical)">
                                      <p:cBhvr>
                                        <p:cTn id="12" dur="500"/>
                                        <p:tgtEl>
                                          <p:spTgt spid="4044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4484">
                                            <p:txEl>
                                              <p:pRg st="2" end="2"/>
                                            </p:txEl>
                                          </p:spTgt>
                                        </p:tgtEl>
                                        <p:attrNameLst>
                                          <p:attrName>style.visibility</p:attrName>
                                        </p:attrNameLst>
                                      </p:cBhvr>
                                      <p:to>
                                        <p:strVal val="visible"/>
                                      </p:to>
                                    </p:set>
                                    <p:animEffect transition="in" filter="barn(outVertical)">
                                      <p:cBhvr>
                                        <p:cTn id="17" dur="500"/>
                                        <p:tgtEl>
                                          <p:spTgt spid="4044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4484">
                                            <p:txEl>
                                              <p:pRg st="3" end="3"/>
                                            </p:txEl>
                                          </p:spTgt>
                                        </p:tgtEl>
                                        <p:attrNameLst>
                                          <p:attrName>style.visibility</p:attrName>
                                        </p:attrNameLst>
                                      </p:cBhvr>
                                      <p:to>
                                        <p:strVal val="visible"/>
                                      </p:to>
                                    </p:set>
                                    <p:animEffect transition="in" filter="barn(outVertical)">
                                      <p:cBhvr>
                                        <p:cTn id="22" dur="500"/>
                                        <p:tgtEl>
                                          <p:spTgt spid="4044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4484">
                                            <p:txEl>
                                              <p:pRg st="4" end="4"/>
                                            </p:txEl>
                                          </p:spTgt>
                                        </p:tgtEl>
                                        <p:attrNameLst>
                                          <p:attrName>style.visibility</p:attrName>
                                        </p:attrNameLst>
                                      </p:cBhvr>
                                      <p:to>
                                        <p:strVal val="visible"/>
                                      </p:to>
                                    </p:set>
                                    <p:animEffect transition="in" filter="barn(outVertical)">
                                      <p:cBhvr>
                                        <p:cTn id="27" dur="500"/>
                                        <p:tgtEl>
                                          <p:spTgt spid="4044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4484">
                                            <p:txEl>
                                              <p:pRg st="5" end="5"/>
                                            </p:txEl>
                                          </p:spTgt>
                                        </p:tgtEl>
                                        <p:attrNameLst>
                                          <p:attrName>style.visibility</p:attrName>
                                        </p:attrNameLst>
                                      </p:cBhvr>
                                      <p:to>
                                        <p:strVal val="visible"/>
                                      </p:to>
                                    </p:set>
                                    <p:animEffect transition="in" filter="barn(outVertical)">
                                      <p:cBhvr>
                                        <p:cTn id="32" dur="500"/>
                                        <p:tgtEl>
                                          <p:spTgt spid="4044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8" name="Text Box 4">
            <a:extLst>
              <a:ext uri="{FF2B5EF4-FFF2-40B4-BE49-F238E27FC236}">
                <a16:creationId xmlns:a16="http://schemas.microsoft.com/office/drawing/2014/main" id="{A82CFB79-83EE-5041-AC9F-0A3EC4495862}"/>
              </a:ext>
            </a:extLst>
          </p:cNvPr>
          <p:cNvSpPr txBox="1">
            <a:spLocks noChangeArrowheads="1"/>
          </p:cNvSpPr>
          <p:nvPr/>
        </p:nvSpPr>
        <p:spPr bwMode="auto">
          <a:xfrm>
            <a:off x="1981200" y="620713"/>
            <a:ext cx="5181600" cy="5891212"/>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40000"/>
              </a:lnSpc>
              <a:spcBef>
                <a:spcPct val="50000"/>
              </a:spcBef>
            </a:pPr>
            <a:endParaRPr lang="en-US" altLang="zh-CN" b="1" dirty="0">
              <a:solidFill>
                <a:schemeClr val="tx1"/>
              </a:solidFill>
            </a:endParaRPr>
          </a:p>
          <a:p>
            <a:pPr hangingPunct="1">
              <a:lnSpc>
                <a:spcPct val="40000"/>
              </a:lnSpc>
              <a:spcBef>
                <a:spcPct val="50000"/>
              </a:spcBef>
            </a:pPr>
            <a:r>
              <a:rPr lang="en-US" altLang="zh-CN" b="1" dirty="0">
                <a:solidFill>
                  <a:schemeClr val="tx1"/>
                </a:solidFill>
              </a:rPr>
              <a:t>semaphore  </a:t>
            </a:r>
            <a:r>
              <a:rPr lang="en-US" altLang="zh-CN" b="1" dirty="0" err="1">
                <a:solidFill>
                  <a:schemeClr val="tx1"/>
                </a:solidFill>
              </a:rPr>
              <a:t>rmutex</a:t>
            </a:r>
            <a:r>
              <a:rPr lang="en-US" altLang="zh-CN" b="1" dirty="0">
                <a:solidFill>
                  <a:schemeClr val="tx1"/>
                </a:solidFill>
              </a:rPr>
              <a:t>, </a:t>
            </a:r>
            <a:r>
              <a:rPr lang="en-US" altLang="zh-CN" b="1" dirty="0" err="1">
                <a:solidFill>
                  <a:schemeClr val="tx1"/>
                </a:solidFill>
              </a:rPr>
              <a:t>wmutex</a:t>
            </a:r>
            <a:r>
              <a:rPr lang="en-US" altLang="zh-CN" b="1" dirty="0">
                <a:solidFill>
                  <a:schemeClr val="tx1"/>
                </a:solidFill>
              </a:rPr>
              <a:t> =1,1;</a:t>
            </a:r>
          </a:p>
          <a:p>
            <a:pPr hangingPunct="1">
              <a:lnSpc>
                <a:spcPct val="40000"/>
              </a:lnSpc>
              <a:spcBef>
                <a:spcPct val="50000"/>
              </a:spcBef>
            </a:pPr>
            <a:r>
              <a:rPr lang="en-US" altLang="zh-CN" b="1" dirty="0">
                <a:solidFill>
                  <a:schemeClr val="tx1"/>
                </a:solidFill>
              </a:rPr>
              <a:t> int </a:t>
            </a:r>
            <a:r>
              <a:rPr lang="en-US" altLang="zh-CN" b="1" dirty="0" err="1">
                <a:solidFill>
                  <a:schemeClr val="tx1"/>
                </a:solidFill>
              </a:rPr>
              <a:t>readcount</a:t>
            </a:r>
            <a:r>
              <a:rPr lang="en-US" altLang="zh-CN" b="1" dirty="0">
                <a:solidFill>
                  <a:schemeClr val="tx1"/>
                </a:solidFill>
              </a:rPr>
              <a:t> =0 ;</a:t>
            </a:r>
          </a:p>
          <a:p>
            <a:pPr hangingPunct="1">
              <a:lnSpc>
                <a:spcPct val="40000"/>
              </a:lnSpc>
              <a:spcBef>
                <a:spcPct val="50000"/>
              </a:spcBef>
            </a:pPr>
            <a:r>
              <a:rPr lang="en-US" altLang="zh-CN" b="1" dirty="0" err="1">
                <a:solidFill>
                  <a:srgbClr val="FF00FF"/>
                </a:solidFill>
              </a:rPr>
              <a:t>cobegin</a:t>
            </a:r>
            <a:endParaRPr lang="en-US" altLang="zh-CN" b="1" dirty="0">
              <a:solidFill>
                <a:srgbClr val="FF00FF"/>
              </a:solidFill>
            </a:endParaRPr>
          </a:p>
          <a:p>
            <a:pPr hangingPunct="1">
              <a:lnSpc>
                <a:spcPct val="40000"/>
              </a:lnSpc>
              <a:spcBef>
                <a:spcPct val="50000"/>
              </a:spcBef>
            </a:pPr>
            <a:r>
              <a:rPr lang="en-US" altLang="zh-CN" b="1" dirty="0">
                <a:solidFill>
                  <a:schemeClr val="tx1"/>
                </a:solidFill>
              </a:rPr>
              <a:t>   </a:t>
            </a:r>
            <a:r>
              <a:rPr lang="en-US" altLang="zh-CN" b="1" dirty="0">
                <a:solidFill>
                  <a:srgbClr val="FF0000"/>
                </a:solidFill>
              </a:rPr>
              <a:t>Reader() {</a:t>
            </a:r>
          </a:p>
          <a:p>
            <a:pPr hangingPunct="1">
              <a:lnSpc>
                <a:spcPct val="40000"/>
              </a:lnSpc>
              <a:spcBef>
                <a:spcPct val="50000"/>
              </a:spcBef>
            </a:pPr>
            <a:r>
              <a:rPr lang="en-US" altLang="zh-CN" b="1" dirty="0">
                <a:solidFill>
                  <a:srgbClr val="3333FF"/>
                </a:solidFill>
              </a:rPr>
              <a:t>     while(true) {</a:t>
            </a:r>
          </a:p>
          <a:p>
            <a:pPr hangingPunct="1">
              <a:lnSpc>
                <a:spcPct val="40000"/>
              </a:lnSpc>
              <a:spcBef>
                <a:spcPct val="50000"/>
              </a:spcBef>
            </a:pPr>
            <a:r>
              <a:rPr lang="en-US" altLang="zh-CN" b="1" dirty="0">
                <a:solidFill>
                  <a:schemeClr val="tx1"/>
                </a:solidFill>
              </a:rPr>
              <a:t>       wait ( </a:t>
            </a:r>
            <a:r>
              <a:rPr lang="en-US" altLang="zh-CN" b="1" dirty="0" err="1">
                <a:solidFill>
                  <a:schemeClr val="tx1"/>
                </a:solidFill>
              </a:rPr>
              <a:t>rmutex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wait (</a:t>
            </a:r>
            <a:r>
              <a:rPr lang="en-US" altLang="zh-CN" b="1" dirty="0" err="1">
                <a:solidFill>
                  <a:schemeClr val="tx1"/>
                </a:solidFill>
              </a:rPr>
              <a:t>wmutex</a:t>
            </a:r>
            <a:r>
              <a:rPr lang="en-US" altLang="zh-CN" b="1" dirty="0">
                <a:solidFill>
                  <a:schemeClr val="tx1"/>
                </a:solidFill>
              </a:rPr>
              <a:t>) ;</a:t>
            </a:r>
          </a:p>
          <a:p>
            <a:pPr hangingPunct="1">
              <a:lnSpc>
                <a:spcPct val="40000"/>
              </a:lnSpc>
              <a:spcBef>
                <a:spcPct val="50000"/>
              </a:spcBef>
            </a:pPr>
            <a:r>
              <a:rPr lang="en-US" altLang="zh-CN" b="1" dirty="0">
                <a:solidFill>
                  <a:schemeClr val="tx1"/>
                </a:solidFill>
              </a:rPr>
              <a:t>       </a:t>
            </a:r>
            <a:r>
              <a:rPr lang="en-US" altLang="zh-CN" b="1" dirty="0" err="1">
                <a:solidFill>
                  <a:schemeClr val="tx1"/>
                </a:solidFill>
              </a:rPr>
              <a:t>readcount</a:t>
            </a:r>
            <a:r>
              <a:rPr lang="en-US" altLang="zh-CN" b="1" dirty="0">
                <a:solidFill>
                  <a:schemeClr val="tx1"/>
                </a:solidFill>
              </a:rPr>
              <a:t>  = </a:t>
            </a:r>
            <a:r>
              <a:rPr lang="en-US" altLang="zh-CN" b="1" dirty="0" err="1">
                <a:solidFill>
                  <a:schemeClr val="tx1"/>
                </a:solidFill>
              </a:rPr>
              <a:t>readcount</a:t>
            </a:r>
            <a:r>
              <a:rPr lang="en-US" altLang="zh-CN" b="1" dirty="0">
                <a:solidFill>
                  <a:schemeClr val="tx1"/>
                </a:solidFill>
              </a:rPr>
              <a:t>++ ;</a:t>
            </a:r>
          </a:p>
          <a:p>
            <a:pPr hangingPunct="1">
              <a:lnSpc>
                <a:spcPct val="40000"/>
              </a:lnSpc>
              <a:spcBef>
                <a:spcPct val="50000"/>
              </a:spcBef>
            </a:pPr>
            <a:r>
              <a:rPr lang="en-US" altLang="zh-CN" b="1" dirty="0">
                <a:solidFill>
                  <a:schemeClr val="tx1"/>
                </a:solidFill>
              </a:rPr>
              <a:t>       signal ( </a:t>
            </a:r>
            <a:r>
              <a:rPr lang="en-US" altLang="zh-CN" b="1" dirty="0" err="1">
                <a:solidFill>
                  <a:schemeClr val="tx1"/>
                </a:solidFill>
              </a:rPr>
              <a:t>rmutex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a:t>
            </a:r>
          </a:p>
          <a:p>
            <a:pPr hangingPunct="1">
              <a:lnSpc>
                <a:spcPct val="40000"/>
              </a:lnSpc>
              <a:spcBef>
                <a:spcPct val="50000"/>
              </a:spcBef>
            </a:pPr>
            <a:r>
              <a:rPr lang="en-US" altLang="zh-CN" b="1" dirty="0">
                <a:solidFill>
                  <a:schemeClr val="tx1"/>
                </a:solidFill>
              </a:rPr>
              <a:t>        </a:t>
            </a:r>
            <a:r>
              <a:rPr lang="en-US" altLang="zh-CN" b="1" dirty="0">
                <a:solidFill>
                  <a:srgbClr val="FF3300"/>
                </a:solidFill>
              </a:rPr>
              <a:t>Perform read operation ;</a:t>
            </a:r>
          </a:p>
          <a:p>
            <a:pPr hangingPunct="1">
              <a:lnSpc>
                <a:spcPct val="40000"/>
              </a:lnSpc>
              <a:spcBef>
                <a:spcPct val="50000"/>
              </a:spcBef>
            </a:pPr>
            <a:r>
              <a:rPr lang="en-US" altLang="zh-CN" b="1" dirty="0">
                <a:solidFill>
                  <a:schemeClr val="tx1"/>
                </a:solidFill>
              </a:rPr>
              <a:t>       wait ( </a:t>
            </a:r>
            <a:r>
              <a:rPr lang="en-US" altLang="zh-CN" b="1" dirty="0" err="1">
                <a:solidFill>
                  <a:schemeClr val="tx1"/>
                </a:solidFill>
              </a:rPr>
              <a:t>rmutex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a:t>
            </a:r>
            <a:r>
              <a:rPr lang="en-US" altLang="zh-CN" b="1" dirty="0" err="1">
                <a:solidFill>
                  <a:schemeClr val="tx1"/>
                </a:solidFill>
              </a:rPr>
              <a:t>readcount</a:t>
            </a:r>
            <a:r>
              <a:rPr lang="en-US" altLang="zh-CN" b="1" dirty="0">
                <a:solidFill>
                  <a:schemeClr val="tx1"/>
                </a:solidFill>
              </a:rPr>
              <a:t> : = </a:t>
            </a:r>
            <a:r>
              <a:rPr lang="en-US" altLang="zh-CN" b="1" dirty="0" err="1">
                <a:solidFill>
                  <a:schemeClr val="tx1"/>
                </a:solidFill>
              </a:rPr>
              <a:t>recdcount</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signal (</a:t>
            </a:r>
            <a:r>
              <a:rPr lang="en-US" altLang="zh-CN" b="1" dirty="0" err="1">
                <a:solidFill>
                  <a:schemeClr val="tx1"/>
                </a:solidFill>
              </a:rPr>
              <a:t>wmutex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signal ( </a:t>
            </a:r>
            <a:r>
              <a:rPr lang="en-US" altLang="zh-CN" b="1" dirty="0" err="1">
                <a:solidFill>
                  <a:schemeClr val="tx1"/>
                </a:solidFill>
              </a:rPr>
              <a:t>rmutex</a:t>
            </a:r>
            <a:r>
              <a:rPr lang="en-US" altLang="zh-CN" b="1" dirty="0">
                <a:solidFill>
                  <a:schemeClr val="tx1"/>
                </a:solidFill>
              </a:rPr>
              <a:t> ) ;</a:t>
            </a:r>
            <a:endParaRPr lang="en-US" altLang="zh-CN" b="1" dirty="0">
              <a:solidFill>
                <a:srgbClr val="3333FF"/>
              </a:solidFill>
            </a:endParaRPr>
          </a:p>
          <a:p>
            <a:pPr hangingPunct="1">
              <a:lnSpc>
                <a:spcPct val="40000"/>
              </a:lnSpc>
              <a:spcBef>
                <a:spcPct val="50000"/>
              </a:spcBef>
            </a:pPr>
            <a:r>
              <a:rPr lang="en-US" altLang="zh-CN" b="1" dirty="0">
                <a:solidFill>
                  <a:srgbClr val="3333FF"/>
                </a:solidFill>
              </a:rPr>
              <a:t>   }</a:t>
            </a:r>
            <a:endParaRPr lang="en-US" altLang="zh-CN" b="1" dirty="0">
              <a:solidFill>
                <a:schemeClr val="tx1"/>
              </a:solidFill>
            </a:endParaRPr>
          </a:p>
          <a:p>
            <a:pPr hangingPunct="1">
              <a:lnSpc>
                <a:spcPct val="40000"/>
              </a:lnSpc>
              <a:spcBef>
                <a:spcPct val="50000"/>
              </a:spcBef>
            </a:pPr>
            <a:r>
              <a:rPr lang="en-US" altLang="zh-CN" b="1" dirty="0">
                <a:solidFill>
                  <a:srgbClr val="CC3399"/>
                </a:solidFill>
              </a:rPr>
              <a:t>  }</a:t>
            </a:r>
            <a:r>
              <a:rPr lang="en-US" altLang="zh-CN" b="1" dirty="0">
                <a:solidFill>
                  <a:schemeClr val="tx1"/>
                </a:solidFill>
              </a:rPr>
              <a:t>  </a:t>
            </a:r>
            <a:r>
              <a:rPr lang="en-US" altLang="zh-CN" b="1" dirty="0">
                <a:solidFill>
                  <a:srgbClr val="FF0000"/>
                </a:solidFill>
              </a:rPr>
              <a:t> </a:t>
            </a:r>
          </a:p>
        </p:txBody>
      </p:sp>
      <p:sp>
        <p:nvSpPr>
          <p:cNvPr id="405509" name="Text Box 5">
            <a:extLst>
              <a:ext uri="{FF2B5EF4-FFF2-40B4-BE49-F238E27FC236}">
                <a16:creationId xmlns:a16="http://schemas.microsoft.com/office/drawing/2014/main" id="{47083947-51E9-1C4E-8A90-71AAE6BD5840}"/>
              </a:ext>
            </a:extLst>
          </p:cNvPr>
          <p:cNvSpPr txBox="1">
            <a:spLocks noChangeArrowheads="1"/>
          </p:cNvSpPr>
          <p:nvPr/>
        </p:nvSpPr>
        <p:spPr bwMode="auto">
          <a:xfrm>
            <a:off x="7162800" y="762001"/>
            <a:ext cx="3429000" cy="43402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spcBef>
                <a:spcPct val="50000"/>
              </a:spcBef>
            </a:pPr>
            <a:r>
              <a:rPr lang="en-US" altLang="zh-CN" b="1">
                <a:solidFill>
                  <a:srgbClr val="FF3300"/>
                </a:solidFill>
              </a:rPr>
              <a:t>Write() {</a:t>
            </a:r>
          </a:p>
          <a:p>
            <a:pPr hangingPunct="1">
              <a:spcBef>
                <a:spcPct val="50000"/>
              </a:spcBef>
            </a:pPr>
            <a:r>
              <a:rPr lang="en-US" altLang="zh-CN" b="1">
                <a:solidFill>
                  <a:schemeClr val="tx1"/>
                </a:solidFill>
              </a:rPr>
              <a:t>   </a:t>
            </a:r>
            <a:r>
              <a:rPr lang="en-US" altLang="zh-CN" b="1">
                <a:solidFill>
                  <a:srgbClr val="0000FF"/>
                </a:solidFill>
              </a:rPr>
              <a:t>while(true) {</a:t>
            </a:r>
          </a:p>
          <a:p>
            <a:pPr hangingPunct="1">
              <a:spcBef>
                <a:spcPct val="50000"/>
              </a:spcBef>
            </a:pPr>
            <a:r>
              <a:rPr lang="en-US" altLang="zh-CN" b="1">
                <a:solidFill>
                  <a:schemeClr val="tx1"/>
                </a:solidFill>
              </a:rPr>
              <a:t>     wait ( wmutex ) ;</a:t>
            </a:r>
          </a:p>
          <a:p>
            <a:pPr hangingPunct="1">
              <a:spcBef>
                <a:spcPct val="50000"/>
              </a:spcBef>
            </a:pPr>
            <a:r>
              <a:rPr lang="en-US" altLang="zh-CN" b="1">
                <a:solidFill>
                  <a:schemeClr val="tx1"/>
                </a:solidFill>
              </a:rPr>
              <a:t>     </a:t>
            </a:r>
            <a:r>
              <a:rPr lang="en-US" altLang="zh-CN" b="1">
                <a:solidFill>
                  <a:srgbClr val="FF3300"/>
                </a:solidFill>
              </a:rPr>
              <a:t>perform write operation</a:t>
            </a:r>
            <a:r>
              <a:rPr lang="en-US" altLang="zh-CN" b="1">
                <a:solidFill>
                  <a:schemeClr val="tx1"/>
                </a:solidFill>
              </a:rPr>
              <a:t> ;</a:t>
            </a:r>
          </a:p>
          <a:p>
            <a:pPr hangingPunct="1">
              <a:spcBef>
                <a:spcPct val="50000"/>
              </a:spcBef>
            </a:pPr>
            <a:r>
              <a:rPr lang="en-US" altLang="zh-CN" b="1">
                <a:solidFill>
                  <a:schemeClr val="tx1"/>
                </a:solidFill>
              </a:rPr>
              <a:t>      signal ( wmutex ) ;</a:t>
            </a:r>
          </a:p>
          <a:p>
            <a:pPr hangingPunct="1">
              <a:spcBef>
                <a:spcPct val="50000"/>
              </a:spcBef>
            </a:pPr>
            <a:r>
              <a:rPr lang="en-US" altLang="zh-CN" b="1">
                <a:solidFill>
                  <a:schemeClr val="tx1"/>
                </a:solidFill>
              </a:rPr>
              <a:t>    </a:t>
            </a:r>
            <a:r>
              <a:rPr lang="en-US" altLang="zh-CN" b="1">
                <a:solidFill>
                  <a:srgbClr val="3333FF"/>
                </a:solidFill>
              </a:rPr>
              <a:t>}</a:t>
            </a:r>
            <a:endParaRPr lang="en-US" altLang="zh-CN" b="1">
              <a:solidFill>
                <a:schemeClr val="tx1"/>
              </a:solidFill>
            </a:endParaRPr>
          </a:p>
          <a:p>
            <a:pPr hangingPunct="1">
              <a:spcBef>
                <a:spcPct val="50000"/>
              </a:spcBef>
            </a:pPr>
            <a:r>
              <a:rPr lang="en-US" altLang="zh-CN" b="1">
                <a:solidFill>
                  <a:schemeClr val="tx1"/>
                </a:solidFill>
              </a:rPr>
              <a:t>  </a:t>
            </a:r>
            <a:r>
              <a:rPr lang="en-US" altLang="zh-CN" b="1">
                <a:solidFill>
                  <a:srgbClr val="FF3300"/>
                </a:solidFill>
              </a:rPr>
              <a:t> }</a:t>
            </a:r>
          </a:p>
          <a:p>
            <a:pPr hangingPunct="1">
              <a:spcBef>
                <a:spcPct val="50000"/>
              </a:spcBef>
            </a:pPr>
            <a:r>
              <a:rPr lang="en-US" altLang="zh-CN" b="1">
                <a:solidFill>
                  <a:srgbClr val="CC3399"/>
                </a:solidFill>
              </a:rPr>
              <a:t>coend </a:t>
            </a:r>
            <a:r>
              <a:rPr lang="en-US" altLang="zh-CN" b="1">
                <a:solidFill>
                  <a:schemeClr val="tx1"/>
                </a:solidFill>
              </a:rPr>
              <a:t>  </a:t>
            </a:r>
          </a:p>
        </p:txBody>
      </p:sp>
      <p:sp>
        <p:nvSpPr>
          <p:cNvPr id="110596" name="Text Box 6">
            <a:extLst>
              <a:ext uri="{FF2B5EF4-FFF2-40B4-BE49-F238E27FC236}">
                <a16:creationId xmlns:a16="http://schemas.microsoft.com/office/drawing/2014/main" id="{0DE0BA4D-4DB2-1C4F-A155-C90699556115}"/>
              </a:ext>
            </a:extLst>
          </p:cNvPr>
          <p:cNvSpPr txBox="1">
            <a:spLocks noChangeArrowheads="1"/>
          </p:cNvSpPr>
          <p:nvPr/>
        </p:nvSpPr>
        <p:spPr bwMode="auto">
          <a:xfrm>
            <a:off x="1828800" y="27432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405511" name="Rectangle 7">
            <a:extLst>
              <a:ext uri="{FF2B5EF4-FFF2-40B4-BE49-F238E27FC236}">
                <a16:creationId xmlns:a16="http://schemas.microsoft.com/office/drawing/2014/main" id="{99AA14B8-712E-9843-8751-7D4401AAA711}"/>
              </a:ext>
            </a:extLst>
          </p:cNvPr>
          <p:cNvSpPr>
            <a:spLocks noChangeArrowheads="1"/>
          </p:cNvSpPr>
          <p:nvPr/>
        </p:nvSpPr>
        <p:spPr bwMode="auto">
          <a:xfrm>
            <a:off x="2209800" y="5157788"/>
            <a:ext cx="4876800" cy="304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D60093"/>
                </a:solidFill>
              </a:rPr>
              <a:t>if readcount = 0 then</a:t>
            </a:r>
            <a:r>
              <a:rPr lang="en-US" altLang="zh-CN" b="1">
                <a:solidFill>
                  <a:schemeClr val="tx1"/>
                </a:solidFill>
              </a:rPr>
              <a:t> signal (wmutex ) ;</a:t>
            </a:r>
          </a:p>
        </p:txBody>
      </p:sp>
      <p:sp>
        <p:nvSpPr>
          <p:cNvPr id="405512" name="Rectangle 8">
            <a:extLst>
              <a:ext uri="{FF2B5EF4-FFF2-40B4-BE49-F238E27FC236}">
                <a16:creationId xmlns:a16="http://schemas.microsoft.com/office/drawing/2014/main" id="{1C1290D6-73F0-804E-9D7A-91FD81AE371B}"/>
              </a:ext>
            </a:extLst>
          </p:cNvPr>
          <p:cNvSpPr>
            <a:spLocks noChangeArrowheads="1"/>
          </p:cNvSpPr>
          <p:nvPr/>
        </p:nvSpPr>
        <p:spPr bwMode="auto">
          <a:xfrm>
            <a:off x="2514600" y="2819400"/>
            <a:ext cx="41910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D60093"/>
                </a:solidFill>
              </a:rPr>
              <a:t>if readcount= 0 then</a:t>
            </a:r>
            <a:r>
              <a:rPr lang="en-US" altLang="zh-CN" b="1">
                <a:solidFill>
                  <a:schemeClr val="tx1"/>
                </a:solidFill>
              </a:rPr>
              <a:t> wait (wmutex) ;</a:t>
            </a:r>
          </a:p>
        </p:txBody>
      </p:sp>
      <p:sp>
        <p:nvSpPr>
          <p:cNvPr id="110599" name="Rectangle 9">
            <a:extLst>
              <a:ext uri="{FF2B5EF4-FFF2-40B4-BE49-F238E27FC236}">
                <a16:creationId xmlns:a16="http://schemas.microsoft.com/office/drawing/2014/main" id="{9630FDA4-1B40-634A-AB27-61BB97DBB7E3}"/>
              </a:ext>
            </a:extLst>
          </p:cNvPr>
          <p:cNvSpPr>
            <a:spLocks noChangeArrowheads="1"/>
          </p:cNvSpPr>
          <p:nvPr/>
        </p:nvSpPr>
        <p:spPr bwMode="auto">
          <a:xfrm>
            <a:off x="2057400" y="0"/>
            <a:ext cx="8286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10600" name="灯片编号占位符 3">
            <a:extLst>
              <a:ext uri="{FF2B5EF4-FFF2-40B4-BE49-F238E27FC236}">
                <a16:creationId xmlns:a16="http://schemas.microsoft.com/office/drawing/2014/main" id="{05B84EF3-CE3E-FD41-95A2-D3E37E7CFFCF}"/>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CEBB65E-13B5-E54C-B8C3-D6DE79575A1F}" type="slidenum">
              <a:rPr lang="zh-CN" altLang="en-US" sz="1800"/>
              <a:pPr/>
              <a:t>15</a:t>
            </a:fld>
            <a:endParaRPr lang="en-US" altLang="zh-CN" sz="1800"/>
          </a:p>
        </p:txBody>
      </p:sp>
    </p:spTree>
    <p:extLst>
      <p:ext uri="{BB962C8B-B14F-4D97-AF65-F5344CB8AC3E}">
        <p14:creationId xmlns:p14="http://schemas.microsoft.com/office/powerpoint/2010/main" val="31855899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5508">
                                            <p:txEl>
                                              <p:pRg st="1" end="1"/>
                                            </p:txEl>
                                          </p:spTgt>
                                        </p:tgtEl>
                                        <p:attrNameLst>
                                          <p:attrName>style.visibility</p:attrName>
                                        </p:attrNameLst>
                                      </p:cBhvr>
                                      <p:to>
                                        <p:strVal val="visible"/>
                                      </p:to>
                                    </p:set>
                                    <p:animEffect transition="in" filter="barn(outVertical)">
                                      <p:cBhvr>
                                        <p:cTn id="7" dur="500"/>
                                        <p:tgtEl>
                                          <p:spTgt spid="40550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5508">
                                            <p:txEl>
                                              <p:pRg st="2" end="2"/>
                                            </p:txEl>
                                          </p:spTgt>
                                        </p:tgtEl>
                                        <p:attrNameLst>
                                          <p:attrName>style.visibility</p:attrName>
                                        </p:attrNameLst>
                                      </p:cBhvr>
                                      <p:to>
                                        <p:strVal val="visible"/>
                                      </p:to>
                                    </p:set>
                                    <p:animEffect transition="in" filter="barn(outVertical)">
                                      <p:cBhvr>
                                        <p:cTn id="12" dur="500"/>
                                        <p:tgtEl>
                                          <p:spTgt spid="40550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5508">
                                            <p:txEl>
                                              <p:pRg st="3" end="3"/>
                                            </p:txEl>
                                          </p:spTgt>
                                        </p:tgtEl>
                                        <p:attrNameLst>
                                          <p:attrName>style.visibility</p:attrName>
                                        </p:attrNameLst>
                                      </p:cBhvr>
                                      <p:to>
                                        <p:strVal val="visible"/>
                                      </p:to>
                                    </p:set>
                                    <p:animEffect transition="in" filter="barn(outVertical)">
                                      <p:cBhvr>
                                        <p:cTn id="17" dur="500"/>
                                        <p:tgtEl>
                                          <p:spTgt spid="40550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5508">
                                            <p:txEl>
                                              <p:pRg st="4" end="4"/>
                                            </p:txEl>
                                          </p:spTgt>
                                        </p:tgtEl>
                                        <p:attrNameLst>
                                          <p:attrName>style.visibility</p:attrName>
                                        </p:attrNameLst>
                                      </p:cBhvr>
                                      <p:to>
                                        <p:strVal val="visible"/>
                                      </p:to>
                                    </p:set>
                                    <p:animEffect transition="in" filter="barn(outVertical)">
                                      <p:cBhvr>
                                        <p:cTn id="22" dur="500"/>
                                        <p:tgtEl>
                                          <p:spTgt spid="40550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5508">
                                            <p:txEl>
                                              <p:pRg st="5" end="5"/>
                                            </p:txEl>
                                          </p:spTgt>
                                        </p:tgtEl>
                                        <p:attrNameLst>
                                          <p:attrName>style.visibility</p:attrName>
                                        </p:attrNameLst>
                                      </p:cBhvr>
                                      <p:to>
                                        <p:strVal val="visible"/>
                                      </p:to>
                                    </p:set>
                                    <p:animEffect transition="in" filter="barn(outVertical)">
                                      <p:cBhvr>
                                        <p:cTn id="27" dur="500"/>
                                        <p:tgtEl>
                                          <p:spTgt spid="40550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5508">
                                            <p:txEl>
                                              <p:pRg st="6" end="6"/>
                                            </p:txEl>
                                          </p:spTgt>
                                        </p:tgtEl>
                                        <p:attrNameLst>
                                          <p:attrName>style.visibility</p:attrName>
                                        </p:attrNameLst>
                                      </p:cBhvr>
                                      <p:to>
                                        <p:strVal val="visible"/>
                                      </p:to>
                                    </p:set>
                                    <p:animEffect transition="in" filter="barn(outVertical)">
                                      <p:cBhvr>
                                        <p:cTn id="32" dur="500"/>
                                        <p:tgtEl>
                                          <p:spTgt spid="40550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05508">
                                            <p:txEl>
                                              <p:pRg st="7" end="7"/>
                                            </p:txEl>
                                          </p:spTgt>
                                        </p:tgtEl>
                                        <p:attrNameLst>
                                          <p:attrName>style.visibility</p:attrName>
                                        </p:attrNameLst>
                                      </p:cBhvr>
                                      <p:to>
                                        <p:strVal val="visible"/>
                                      </p:to>
                                    </p:set>
                                    <p:animEffect transition="in" filter="barn(outVertical)">
                                      <p:cBhvr>
                                        <p:cTn id="37" dur="500"/>
                                        <p:tgtEl>
                                          <p:spTgt spid="405508">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05508">
                                            <p:txEl>
                                              <p:pRg st="8" end="8"/>
                                            </p:txEl>
                                          </p:spTgt>
                                        </p:tgtEl>
                                        <p:attrNameLst>
                                          <p:attrName>style.visibility</p:attrName>
                                        </p:attrNameLst>
                                      </p:cBhvr>
                                      <p:to>
                                        <p:strVal val="visible"/>
                                      </p:to>
                                    </p:set>
                                    <p:animEffect transition="in" filter="barn(outVertical)">
                                      <p:cBhvr>
                                        <p:cTn id="42" dur="500"/>
                                        <p:tgtEl>
                                          <p:spTgt spid="405508">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05508">
                                            <p:txEl>
                                              <p:pRg st="9" end="9"/>
                                            </p:txEl>
                                          </p:spTgt>
                                        </p:tgtEl>
                                        <p:attrNameLst>
                                          <p:attrName>style.visibility</p:attrName>
                                        </p:attrNameLst>
                                      </p:cBhvr>
                                      <p:to>
                                        <p:strVal val="visible"/>
                                      </p:to>
                                    </p:set>
                                    <p:animEffect transition="in" filter="barn(outVertical)">
                                      <p:cBhvr>
                                        <p:cTn id="47" dur="500"/>
                                        <p:tgtEl>
                                          <p:spTgt spid="405508">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405508">
                                            <p:txEl>
                                              <p:pRg st="10" end="10"/>
                                            </p:txEl>
                                          </p:spTgt>
                                        </p:tgtEl>
                                        <p:attrNameLst>
                                          <p:attrName>style.visibility</p:attrName>
                                        </p:attrNameLst>
                                      </p:cBhvr>
                                      <p:to>
                                        <p:strVal val="visible"/>
                                      </p:to>
                                    </p:set>
                                    <p:animEffect transition="in" filter="barn(outVertical)">
                                      <p:cBhvr>
                                        <p:cTn id="52" dur="500"/>
                                        <p:tgtEl>
                                          <p:spTgt spid="405508">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405508">
                                            <p:txEl>
                                              <p:pRg st="11" end="11"/>
                                            </p:txEl>
                                          </p:spTgt>
                                        </p:tgtEl>
                                        <p:attrNameLst>
                                          <p:attrName>style.visibility</p:attrName>
                                        </p:attrNameLst>
                                      </p:cBhvr>
                                      <p:to>
                                        <p:strVal val="visible"/>
                                      </p:to>
                                    </p:set>
                                    <p:animEffect transition="in" filter="barn(outVertical)">
                                      <p:cBhvr>
                                        <p:cTn id="57" dur="500"/>
                                        <p:tgtEl>
                                          <p:spTgt spid="405508">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405508">
                                            <p:txEl>
                                              <p:pRg st="12" end="12"/>
                                            </p:txEl>
                                          </p:spTgt>
                                        </p:tgtEl>
                                        <p:attrNameLst>
                                          <p:attrName>style.visibility</p:attrName>
                                        </p:attrNameLst>
                                      </p:cBhvr>
                                      <p:to>
                                        <p:strVal val="visible"/>
                                      </p:to>
                                    </p:set>
                                    <p:animEffect transition="in" filter="barn(outVertical)">
                                      <p:cBhvr>
                                        <p:cTn id="62" dur="500"/>
                                        <p:tgtEl>
                                          <p:spTgt spid="405508">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405508">
                                            <p:txEl>
                                              <p:pRg st="13" end="13"/>
                                            </p:txEl>
                                          </p:spTgt>
                                        </p:tgtEl>
                                        <p:attrNameLst>
                                          <p:attrName>style.visibility</p:attrName>
                                        </p:attrNameLst>
                                      </p:cBhvr>
                                      <p:to>
                                        <p:strVal val="visible"/>
                                      </p:to>
                                    </p:set>
                                    <p:animEffect transition="in" filter="barn(outVertical)">
                                      <p:cBhvr>
                                        <p:cTn id="67" dur="500"/>
                                        <p:tgtEl>
                                          <p:spTgt spid="405508">
                                            <p:txEl>
                                              <p:pRg st="13" end="13"/>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405508">
                                            <p:txEl>
                                              <p:pRg st="14" end="14"/>
                                            </p:txEl>
                                          </p:spTgt>
                                        </p:tgtEl>
                                        <p:attrNameLst>
                                          <p:attrName>style.visibility</p:attrName>
                                        </p:attrNameLst>
                                      </p:cBhvr>
                                      <p:to>
                                        <p:strVal val="visible"/>
                                      </p:to>
                                    </p:set>
                                    <p:animEffect transition="in" filter="barn(outVertical)">
                                      <p:cBhvr>
                                        <p:cTn id="72" dur="500"/>
                                        <p:tgtEl>
                                          <p:spTgt spid="405508">
                                            <p:txEl>
                                              <p:pRg st="14" end="14"/>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37" fill="hold" grpId="0" nodeType="clickEffect">
                                  <p:stCondLst>
                                    <p:cond delay="0"/>
                                  </p:stCondLst>
                                  <p:childTnLst>
                                    <p:set>
                                      <p:cBhvr>
                                        <p:cTn id="76" dur="1" fill="hold">
                                          <p:stCondLst>
                                            <p:cond delay="0"/>
                                          </p:stCondLst>
                                        </p:cTn>
                                        <p:tgtEl>
                                          <p:spTgt spid="405508">
                                            <p:txEl>
                                              <p:pRg st="15" end="15"/>
                                            </p:txEl>
                                          </p:spTgt>
                                        </p:tgtEl>
                                        <p:attrNameLst>
                                          <p:attrName>style.visibility</p:attrName>
                                        </p:attrNameLst>
                                      </p:cBhvr>
                                      <p:to>
                                        <p:strVal val="visible"/>
                                      </p:to>
                                    </p:set>
                                    <p:animEffect transition="in" filter="barn(outVertical)">
                                      <p:cBhvr>
                                        <p:cTn id="77" dur="500"/>
                                        <p:tgtEl>
                                          <p:spTgt spid="405508">
                                            <p:txEl>
                                              <p:pRg st="15" end="15"/>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6" presetClass="entr" presetSubtype="37" fill="hold" grpId="0" nodeType="clickEffect">
                                  <p:stCondLst>
                                    <p:cond delay="0"/>
                                  </p:stCondLst>
                                  <p:childTnLst>
                                    <p:set>
                                      <p:cBhvr>
                                        <p:cTn id="81" dur="1" fill="hold">
                                          <p:stCondLst>
                                            <p:cond delay="0"/>
                                          </p:stCondLst>
                                        </p:cTn>
                                        <p:tgtEl>
                                          <p:spTgt spid="405508">
                                            <p:txEl>
                                              <p:pRg st="16" end="16"/>
                                            </p:txEl>
                                          </p:spTgt>
                                        </p:tgtEl>
                                        <p:attrNameLst>
                                          <p:attrName>style.visibility</p:attrName>
                                        </p:attrNameLst>
                                      </p:cBhvr>
                                      <p:to>
                                        <p:strVal val="visible"/>
                                      </p:to>
                                    </p:set>
                                    <p:animEffect transition="in" filter="barn(outVertical)">
                                      <p:cBhvr>
                                        <p:cTn id="82" dur="500"/>
                                        <p:tgtEl>
                                          <p:spTgt spid="405508">
                                            <p:txEl>
                                              <p:pRg st="16" end="16"/>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37" fill="hold" grpId="0" nodeType="clickEffect">
                                  <p:stCondLst>
                                    <p:cond delay="0"/>
                                  </p:stCondLst>
                                  <p:childTnLst>
                                    <p:set>
                                      <p:cBhvr>
                                        <p:cTn id="86" dur="1" fill="hold">
                                          <p:stCondLst>
                                            <p:cond delay="0"/>
                                          </p:stCondLst>
                                        </p:cTn>
                                        <p:tgtEl>
                                          <p:spTgt spid="405508">
                                            <p:txEl>
                                              <p:pRg st="17" end="17"/>
                                            </p:txEl>
                                          </p:spTgt>
                                        </p:tgtEl>
                                        <p:attrNameLst>
                                          <p:attrName>style.visibility</p:attrName>
                                        </p:attrNameLst>
                                      </p:cBhvr>
                                      <p:to>
                                        <p:strVal val="visible"/>
                                      </p:to>
                                    </p:set>
                                    <p:animEffect transition="in" filter="barn(outVertical)">
                                      <p:cBhvr>
                                        <p:cTn id="87" dur="500"/>
                                        <p:tgtEl>
                                          <p:spTgt spid="405508">
                                            <p:txEl>
                                              <p:pRg st="17" end="17"/>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405512"/>
                                        </p:tgtEl>
                                        <p:attrNameLst>
                                          <p:attrName>style.visibility</p:attrName>
                                        </p:attrNameLst>
                                      </p:cBhvr>
                                      <p:to>
                                        <p:strVal val="visible"/>
                                      </p:to>
                                    </p:set>
                                    <p:animEffect transition="in" filter="dissolve">
                                      <p:cBhvr>
                                        <p:cTn id="92" dur="500"/>
                                        <p:tgtEl>
                                          <p:spTgt spid="40551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5" presetClass="entr" presetSubtype="0" fill="hold" grpId="0" nodeType="clickEffect">
                                  <p:stCondLst>
                                    <p:cond delay="0"/>
                                  </p:stCondLst>
                                  <p:childTnLst>
                                    <p:set>
                                      <p:cBhvr>
                                        <p:cTn id="96" dur="1" fill="hold">
                                          <p:stCondLst>
                                            <p:cond delay="0"/>
                                          </p:stCondLst>
                                        </p:cTn>
                                        <p:tgtEl>
                                          <p:spTgt spid="405511"/>
                                        </p:tgtEl>
                                        <p:attrNameLst>
                                          <p:attrName>style.visibility</p:attrName>
                                        </p:attrNameLst>
                                      </p:cBhvr>
                                      <p:to>
                                        <p:strVal val="visible"/>
                                      </p:to>
                                    </p:set>
                                    <p:anim calcmode="lin" valueType="num">
                                      <p:cBhvr>
                                        <p:cTn id="97" dur="1000" fill="hold"/>
                                        <p:tgtEl>
                                          <p:spTgt spid="405511"/>
                                        </p:tgtEl>
                                        <p:attrNameLst>
                                          <p:attrName>ppt_w</p:attrName>
                                        </p:attrNameLst>
                                      </p:cBhvr>
                                      <p:tavLst>
                                        <p:tav tm="0">
                                          <p:val>
                                            <p:strVal val="#ppt_w*0.70"/>
                                          </p:val>
                                        </p:tav>
                                        <p:tav tm="100000">
                                          <p:val>
                                            <p:strVal val="#ppt_w"/>
                                          </p:val>
                                        </p:tav>
                                      </p:tavLst>
                                    </p:anim>
                                    <p:anim calcmode="lin" valueType="num">
                                      <p:cBhvr>
                                        <p:cTn id="98" dur="1000" fill="hold"/>
                                        <p:tgtEl>
                                          <p:spTgt spid="405511"/>
                                        </p:tgtEl>
                                        <p:attrNameLst>
                                          <p:attrName>ppt_h</p:attrName>
                                        </p:attrNameLst>
                                      </p:cBhvr>
                                      <p:tavLst>
                                        <p:tav tm="0">
                                          <p:val>
                                            <p:strVal val="#ppt_h"/>
                                          </p:val>
                                        </p:tav>
                                        <p:tav tm="100000">
                                          <p:val>
                                            <p:strVal val="#ppt_h"/>
                                          </p:val>
                                        </p:tav>
                                      </p:tavLst>
                                    </p:anim>
                                    <p:animEffect transition="in" filter="fade">
                                      <p:cBhvr>
                                        <p:cTn id="99" dur="1000"/>
                                        <p:tgtEl>
                                          <p:spTgt spid="40551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405509"/>
                                        </p:tgtEl>
                                        <p:attrNameLst>
                                          <p:attrName>style.visibility</p:attrName>
                                        </p:attrNameLst>
                                      </p:cBhvr>
                                      <p:to>
                                        <p:strVal val="visible"/>
                                      </p:to>
                                    </p:set>
                                    <p:animEffect transition="in" filter="dissolve">
                                      <p:cBhvr>
                                        <p:cTn id="104" dur="500"/>
                                        <p:tgtEl>
                                          <p:spTgt spid="405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build="p" autoUpdateAnimBg="0"/>
      <p:bldP spid="405509" grpId="0" animBg="1" autoUpdateAnimBg="0"/>
      <p:bldP spid="405511" grpId="0" animBg="1" autoUpdateAnimBg="0"/>
      <p:bldP spid="405512"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Text Box 4">
            <a:extLst>
              <a:ext uri="{FF2B5EF4-FFF2-40B4-BE49-F238E27FC236}">
                <a16:creationId xmlns:a16="http://schemas.microsoft.com/office/drawing/2014/main" id="{A1C36015-59C3-F941-8505-CBABA158F858}"/>
              </a:ext>
            </a:extLst>
          </p:cNvPr>
          <p:cNvSpPr txBox="1">
            <a:spLocks noChangeArrowheads="1"/>
          </p:cNvSpPr>
          <p:nvPr/>
        </p:nvSpPr>
        <p:spPr bwMode="auto">
          <a:xfrm>
            <a:off x="2057400" y="692150"/>
            <a:ext cx="8610600" cy="552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pPr>
            <a:r>
              <a:rPr lang="zh-CN" altLang="en-US" sz="3200" b="1">
                <a:solidFill>
                  <a:srgbClr val="3333FF"/>
                </a:solidFill>
                <a:latin typeface="华文楷体" panose="02010600040101010101" pitchFamily="2" charset="-122"/>
                <a:ea typeface="华文楷体" panose="02010600040101010101" pitchFamily="2" charset="-122"/>
              </a:rPr>
              <a:t>三、利用信号量集机制解决读者－写者问题</a:t>
            </a:r>
          </a:p>
          <a:p>
            <a:pPr>
              <a:lnSpc>
                <a:spcPct val="125000"/>
              </a:lnSpc>
            </a:pPr>
            <a:r>
              <a:rPr lang="zh-CN" altLang="en-US" sz="3200" b="1">
                <a:solidFill>
                  <a:srgbClr val="FF0000"/>
                </a:solidFill>
                <a:latin typeface="华文楷体" panose="02010600040101010101" pitchFamily="2" charset="-122"/>
                <a:ea typeface="华文楷体" panose="02010600040101010101" pitchFamily="2" charset="-122"/>
              </a:rPr>
              <a:t> 基本思想：</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利用 </a:t>
            </a:r>
            <a:r>
              <a:rPr lang="en-US" altLang="zh-CN" sz="3200" b="1">
                <a:solidFill>
                  <a:schemeClr val="tx1"/>
                </a:solidFill>
                <a:latin typeface="华文楷体" panose="02010600040101010101" pitchFamily="2" charset="-122"/>
                <a:ea typeface="华文楷体" panose="02010600040101010101" pitchFamily="2" charset="-122"/>
              </a:rPr>
              <a:t>Swait( S ,1 ,1 )</a:t>
            </a:r>
            <a:r>
              <a:rPr lang="zh-CN" altLang="en-US" sz="3200" b="1">
                <a:solidFill>
                  <a:schemeClr val="tx1"/>
                </a:solidFill>
                <a:latin typeface="华文楷体" panose="02010600040101010101" pitchFamily="2" charset="-122"/>
                <a:ea typeface="华文楷体" panose="02010600040101010101" pitchFamily="2" charset="-122"/>
              </a:rPr>
              <a:t>操作来控制</a:t>
            </a:r>
            <a:r>
              <a:rPr lang="zh-CN" altLang="en-US" sz="3200" b="1">
                <a:solidFill>
                  <a:srgbClr val="FF0000"/>
                </a:solidFill>
                <a:latin typeface="华文楷体" panose="02010600040101010101" pitchFamily="2" charset="-122"/>
                <a:ea typeface="华文楷体" panose="02010600040101010101" pitchFamily="2" charset="-122"/>
              </a:rPr>
              <a:t>读者</a:t>
            </a:r>
            <a:r>
              <a:rPr lang="zh-CN" altLang="en-US" sz="3200" b="1">
                <a:solidFill>
                  <a:schemeClr val="tx1"/>
                </a:solidFill>
                <a:latin typeface="华文楷体" panose="02010600040101010101" pitchFamily="2" charset="-122"/>
                <a:ea typeface="华文楷体" panose="02010600040101010101" pitchFamily="2" charset="-122"/>
              </a:rPr>
              <a:t>数目。</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利用 </a:t>
            </a:r>
            <a:r>
              <a:rPr lang="en-US" altLang="zh-CN" sz="3200" b="1">
                <a:solidFill>
                  <a:schemeClr val="tx1"/>
                </a:solidFill>
                <a:latin typeface="华文楷体" panose="02010600040101010101" pitchFamily="2" charset="-122"/>
                <a:ea typeface="华文楷体" panose="02010600040101010101" pitchFamily="2" charset="-122"/>
              </a:rPr>
              <a:t>Swait( S ,1 ,0 )</a:t>
            </a:r>
            <a:r>
              <a:rPr lang="zh-CN" altLang="en-US" sz="3200" b="1">
                <a:solidFill>
                  <a:schemeClr val="tx1"/>
                </a:solidFill>
                <a:latin typeface="华文楷体" panose="02010600040101010101" pitchFamily="2" charset="-122"/>
                <a:ea typeface="华文楷体" panose="02010600040101010101" pitchFamily="2" charset="-122"/>
              </a:rPr>
              <a:t>控制</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与</a:t>
            </a:r>
            <a:r>
              <a:rPr lang="zh-CN" altLang="en-US" sz="3200" b="1">
                <a:solidFill>
                  <a:srgbClr val="FF0000"/>
                </a:solidFill>
                <a:latin typeface="华文楷体" panose="02010600040101010101" pitchFamily="2" charset="-122"/>
                <a:ea typeface="华文楷体" panose="02010600040101010101" pitchFamily="2" charset="-122"/>
              </a:rPr>
              <a:t>读进程</a:t>
            </a:r>
            <a:r>
              <a:rPr lang="zh-CN" altLang="en-US" sz="3200" b="1">
                <a:solidFill>
                  <a:schemeClr val="tx1"/>
                </a:solidFill>
                <a:latin typeface="华文楷体" panose="02010600040101010101" pitchFamily="2" charset="-122"/>
                <a:ea typeface="华文楷体" panose="02010600040101010101" pitchFamily="2" charset="-122"/>
              </a:rPr>
              <a:t>、或</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与</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之间的</a:t>
            </a:r>
            <a:r>
              <a:rPr lang="zh-CN" altLang="en-US" sz="3200" b="1">
                <a:solidFill>
                  <a:srgbClr val="FF00FF"/>
                </a:solidFill>
                <a:latin typeface="华文楷体" panose="02010600040101010101" pitchFamily="2" charset="-122"/>
                <a:ea typeface="华文楷体" panose="02010600040101010101" pitchFamily="2" charset="-122"/>
              </a:rPr>
              <a:t>互斥</a:t>
            </a:r>
            <a:r>
              <a:rPr lang="zh-CN" altLang="en-US" sz="3200" b="1">
                <a:solidFill>
                  <a:schemeClr val="tx1"/>
                </a:solidFill>
                <a:latin typeface="华文楷体" panose="02010600040101010101" pitchFamily="2" charset="-122"/>
                <a:ea typeface="华文楷体" panose="02010600040101010101" pitchFamily="2" charset="-122"/>
              </a:rPr>
              <a:t>。</a:t>
            </a:r>
          </a:p>
          <a:p>
            <a:pPr>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 方法：</a:t>
            </a:r>
          </a:p>
          <a:p>
            <a:pPr>
              <a:lnSpc>
                <a:spcPct val="125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增加一条限制，最多允许 </a:t>
            </a:r>
            <a:r>
              <a:rPr lang="en-US" altLang="zh-CN" sz="3200" b="1">
                <a:solidFill>
                  <a:srgbClr val="3333FF"/>
                </a:solidFill>
                <a:latin typeface="华文楷体" panose="02010600040101010101" pitchFamily="2" charset="-122"/>
                <a:ea typeface="华文楷体" panose="02010600040101010101" pitchFamily="2" charset="-122"/>
              </a:rPr>
              <a:t>RN</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个读者同时读</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引入信号量 </a:t>
            </a:r>
            <a:r>
              <a:rPr lang="en-US" altLang="zh-CN" sz="3200" b="1">
                <a:solidFill>
                  <a:srgbClr val="3333FF"/>
                </a:solidFill>
                <a:latin typeface="华文楷体" panose="02010600040101010101" pitchFamily="2" charset="-122"/>
                <a:ea typeface="华文楷体" panose="02010600040101010101" pitchFamily="2" charset="-122"/>
              </a:rPr>
              <a:t>L </a:t>
            </a:r>
            <a:r>
              <a:rPr lang="zh-CN" altLang="en-US" sz="3200" b="1">
                <a:solidFill>
                  <a:schemeClr val="tx1"/>
                </a:solidFill>
                <a:latin typeface="华文楷体" panose="02010600040101010101" pitchFamily="2" charset="-122"/>
                <a:ea typeface="华文楷体" panose="02010600040101010101" pitchFamily="2" charset="-122"/>
              </a:rPr>
              <a:t>，赋于初值为 </a:t>
            </a:r>
            <a:r>
              <a:rPr lang="en-US" altLang="zh-CN" sz="3200" b="1">
                <a:solidFill>
                  <a:srgbClr val="3333FF"/>
                </a:solidFill>
                <a:latin typeface="华文楷体" panose="02010600040101010101" pitchFamily="2" charset="-122"/>
                <a:ea typeface="华文楷体" panose="02010600040101010101" pitchFamily="2" charset="-122"/>
              </a:rPr>
              <a:t>L=RN</a:t>
            </a:r>
            <a:r>
              <a:rPr lang="zh-CN" altLang="en-US" sz="3200" b="1">
                <a:solidFill>
                  <a:srgbClr val="CC3399"/>
                </a:solidFill>
                <a:latin typeface="华文楷体" panose="02010600040101010101" pitchFamily="2" charset="-122"/>
                <a:ea typeface="华文楷体" panose="02010600040101010101" pitchFamily="2" charset="-122"/>
              </a:rPr>
              <a:t> </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111619" name="Rectangle 5">
            <a:extLst>
              <a:ext uri="{FF2B5EF4-FFF2-40B4-BE49-F238E27FC236}">
                <a16:creationId xmlns:a16="http://schemas.microsoft.com/office/drawing/2014/main" id="{ACDC66D1-F8AA-2549-B73F-9FE18D8D7412}"/>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11620" name="灯片编号占位符 3">
            <a:extLst>
              <a:ext uri="{FF2B5EF4-FFF2-40B4-BE49-F238E27FC236}">
                <a16:creationId xmlns:a16="http://schemas.microsoft.com/office/drawing/2014/main" id="{C4EBBED6-DF93-5648-9EC5-DDC4BE0B6ADE}"/>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75FC99-D66B-7C4F-8D3E-350548555820}" type="slidenum">
              <a:rPr lang="zh-CN" altLang="en-US" sz="1800"/>
              <a:pPr/>
              <a:t>16</a:t>
            </a:fld>
            <a:endParaRPr lang="en-US" altLang="zh-CN" sz="1800"/>
          </a:p>
        </p:txBody>
      </p:sp>
    </p:spTree>
    <p:extLst>
      <p:ext uri="{BB962C8B-B14F-4D97-AF65-F5344CB8AC3E}">
        <p14:creationId xmlns:p14="http://schemas.microsoft.com/office/powerpoint/2010/main" val="37151164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6532">
                                            <p:txEl>
                                              <p:pRg st="0" end="0"/>
                                            </p:txEl>
                                          </p:spTgt>
                                        </p:tgtEl>
                                        <p:attrNameLst>
                                          <p:attrName>style.visibility</p:attrName>
                                        </p:attrNameLst>
                                      </p:cBhvr>
                                      <p:to>
                                        <p:strVal val="visible"/>
                                      </p:to>
                                    </p:set>
                                    <p:animEffect transition="in" filter="barn(outVertical)">
                                      <p:cBhvr>
                                        <p:cTn id="7" dur="500"/>
                                        <p:tgtEl>
                                          <p:spTgt spid="4065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6532">
                                            <p:txEl>
                                              <p:pRg st="1" end="1"/>
                                            </p:txEl>
                                          </p:spTgt>
                                        </p:tgtEl>
                                        <p:attrNameLst>
                                          <p:attrName>style.visibility</p:attrName>
                                        </p:attrNameLst>
                                      </p:cBhvr>
                                      <p:to>
                                        <p:strVal val="visible"/>
                                      </p:to>
                                    </p:set>
                                    <p:animEffect transition="in" filter="barn(outVertical)">
                                      <p:cBhvr>
                                        <p:cTn id="12" dur="500"/>
                                        <p:tgtEl>
                                          <p:spTgt spid="4065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6532">
                                            <p:txEl>
                                              <p:pRg st="2" end="2"/>
                                            </p:txEl>
                                          </p:spTgt>
                                        </p:tgtEl>
                                        <p:attrNameLst>
                                          <p:attrName>style.visibility</p:attrName>
                                        </p:attrNameLst>
                                      </p:cBhvr>
                                      <p:to>
                                        <p:strVal val="visible"/>
                                      </p:to>
                                    </p:set>
                                    <p:animEffect transition="in" filter="barn(outVertical)">
                                      <p:cBhvr>
                                        <p:cTn id="17" dur="500"/>
                                        <p:tgtEl>
                                          <p:spTgt spid="4065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6532">
                                            <p:txEl>
                                              <p:pRg st="3" end="3"/>
                                            </p:txEl>
                                          </p:spTgt>
                                        </p:tgtEl>
                                        <p:attrNameLst>
                                          <p:attrName>style.visibility</p:attrName>
                                        </p:attrNameLst>
                                      </p:cBhvr>
                                      <p:to>
                                        <p:strVal val="visible"/>
                                      </p:to>
                                    </p:set>
                                    <p:animEffect transition="in" filter="barn(outVertical)">
                                      <p:cBhvr>
                                        <p:cTn id="22" dur="500"/>
                                        <p:tgtEl>
                                          <p:spTgt spid="4065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6532">
                                            <p:txEl>
                                              <p:pRg st="4" end="4"/>
                                            </p:txEl>
                                          </p:spTgt>
                                        </p:tgtEl>
                                        <p:attrNameLst>
                                          <p:attrName>style.visibility</p:attrName>
                                        </p:attrNameLst>
                                      </p:cBhvr>
                                      <p:to>
                                        <p:strVal val="visible"/>
                                      </p:to>
                                    </p:set>
                                    <p:animEffect transition="in" filter="barn(outVertical)">
                                      <p:cBhvr>
                                        <p:cTn id="27" dur="500"/>
                                        <p:tgtEl>
                                          <p:spTgt spid="40653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6532">
                                            <p:txEl>
                                              <p:pRg st="5" end="5"/>
                                            </p:txEl>
                                          </p:spTgt>
                                        </p:tgtEl>
                                        <p:attrNameLst>
                                          <p:attrName>style.visibility</p:attrName>
                                        </p:attrNameLst>
                                      </p:cBhvr>
                                      <p:to>
                                        <p:strVal val="visible"/>
                                      </p:to>
                                    </p:set>
                                    <p:animEffect transition="in" filter="barn(outVertical)">
                                      <p:cBhvr>
                                        <p:cTn id="32" dur="500"/>
                                        <p:tgtEl>
                                          <p:spTgt spid="4065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06532">
                                            <p:txEl>
                                              <p:pRg st="6" end="6"/>
                                            </p:txEl>
                                          </p:spTgt>
                                        </p:tgtEl>
                                        <p:attrNameLst>
                                          <p:attrName>style.visibility</p:attrName>
                                        </p:attrNameLst>
                                      </p:cBhvr>
                                      <p:to>
                                        <p:strVal val="visible"/>
                                      </p:to>
                                    </p:set>
                                    <p:animEffect transition="in" filter="barn(outVertical)">
                                      <p:cBhvr>
                                        <p:cTn id="37" dur="500"/>
                                        <p:tgtEl>
                                          <p:spTgt spid="4065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Text Box 4">
            <a:extLst>
              <a:ext uri="{FF2B5EF4-FFF2-40B4-BE49-F238E27FC236}">
                <a16:creationId xmlns:a16="http://schemas.microsoft.com/office/drawing/2014/main" id="{D924CDF1-FFCF-D84A-9D75-496E0834602C}"/>
              </a:ext>
            </a:extLst>
          </p:cNvPr>
          <p:cNvSpPr txBox="1">
            <a:spLocks noChangeArrowheads="1"/>
          </p:cNvSpPr>
          <p:nvPr/>
        </p:nvSpPr>
        <p:spPr bwMode="auto">
          <a:xfrm>
            <a:off x="2057400" y="1214438"/>
            <a:ext cx="4419600" cy="5429250"/>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65000"/>
              </a:lnSpc>
              <a:spcBef>
                <a:spcPct val="50000"/>
              </a:spcBef>
            </a:pPr>
            <a:r>
              <a:rPr lang="en-US" altLang="zh-CN" b="1">
                <a:solidFill>
                  <a:schemeClr val="tx1"/>
                </a:solidFill>
              </a:rPr>
              <a:t>Int RN  ;</a:t>
            </a:r>
          </a:p>
          <a:p>
            <a:pPr>
              <a:lnSpc>
                <a:spcPct val="65000"/>
              </a:lnSpc>
              <a:spcBef>
                <a:spcPct val="50000"/>
              </a:spcBef>
            </a:pPr>
            <a:r>
              <a:rPr lang="en-US" altLang="zh-CN" b="1">
                <a:solidFill>
                  <a:schemeClr val="tx1"/>
                </a:solidFill>
              </a:rPr>
              <a:t> semaphore    L , mx = RN , 1 ;</a:t>
            </a:r>
          </a:p>
          <a:p>
            <a:pPr>
              <a:lnSpc>
                <a:spcPct val="65000"/>
              </a:lnSpc>
              <a:spcBef>
                <a:spcPct val="50000"/>
              </a:spcBef>
            </a:pPr>
            <a:r>
              <a:rPr lang="en-US" altLang="zh-CN" b="1">
                <a:solidFill>
                  <a:srgbClr val="FF00FF"/>
                </a:solidFill>
              </a:rPr>
              <a:t>cobegin</a:t>
            </a:r>
          </a:p>
          <a:p>
            <a:pPr>
              <a:lnSpc>
                <a:spcPct val="65000"/>
              </a:lnSpc>
              <a:spcBef>
                <a:spcPct val="50000"/>
              </a:spcBef>
            </a:pPr>
            <a:r>
              <a:rPr lang="en-US" altLang="zh-CN" b="1">
                <a:solidFill>
                  <a:schemeClr val="tx1"/>
                </a:solidFill>
              </a:rPr>
              <a:t>     </a:t>
            </a:r>
            <a:r>
              <a:rPr lang="en-US" altLang="zh-CN" b="1">
                <a:solidFill>
                  <a:srgbClr val="0000FF"/>
                </a:solidFill>
              </a:rPr>
              <a:t>reader () {</a:t>
            </a:r>
          </a:p>
          <a:p>
            <a:pPr>
              <a:lnSpc>
                <a:spcPct val="65000"/>
              </a:lnSpc>
              <a:spcBef>
                <a:spcPct val="50000"/>
              </a:spcBef>
            </a:pPr>
            <a:r>
              <a:rPr lang="en-US" altLang="zh-CN" b="1">
                <a:solidFill>
                  <a:schemeClr val="tx1"/>
                </a:solidFill>
              </a:rPr>
              <a:t>            </a:t>
            </a:r>
            <a:r>
              <a:rPr lang="en-US" altLang="zh-CN" b="1">
                <a:solidFill>
                  <a:srgbClr val="FF3300"/>
                </a:solidFill>
              </a:rPr>
              <a:t>while(true) {</a:t>
            </a:r>
          </a:p>
          <a:p>
            <a:pPr>
              <a:lnSpc>
                <a:spcPct val="65000"/>
              </a:lnSpc>
              <a:spcBef>
                <a:spcPct val="50000"/>
              </a:spcBef>
            </a:pPr>
            <a:r>
              <a:rPr lang="en-US" altLang="zh-CN" b="1">
                <a:solidFill>
                  <a:schemeClr val="tx1"/>
                </a:solidFill>
              </a:rPr>
              <a:t>               Swait ( L,1,1 ) ;</a:t>
            </a:r>
          </a:p>
          <a:p>
            <a:pPr>
              <a:lnSpc>
                <a:spcPct val="65000"/>
              </a:lnSpc>
              <a:spcBef>
                <a:spcPct val="50000"/>
              </a:spcBef>
            </a:pPr>
            <a:r>
              <a:rPr lang="en-US" altLang="zh-CN" b="1">
                <a:solidFill>
                  <a:schemeClr val="tx1"/>
                </a:solidFill>
              </a:rPr>
              <a:t>               Swait ( mx ,1,0 )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a:t>
            </a:r>
            <a:r>
              <a:rPr lang="en-US" altLang="zh-CN" b="1">
                <a:solidFill>
                  <a:srgbClr val="FF3300"/>
                </a:solidFill>
              </a:rPr>
              <a:t>perform read operation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Ssignal ( L ,1 ) ;</a:t>
            </a:r>
          </a:p>
          <a:p>
            <a:pPr>
              <a:lnSpc>
                <a:spcPct val="65000"/>
              </a:lnSpc>
              <a:spcBef>
                <a:spcPct val="50000"/>
              </a:spcBef>
            </a:pPr>
            <a:r>
              <a:rPr lang="en-US" altLang="zh-CN" b="1">
                <a:solidFill>
                  <a:srgbClr val="FF3300"/>
                </a:solidFill>
              </a:rPr>
              <a:t>         }</a:t>
            </a:r>
          </a:p>
          <a:p>
            <a:pPr>
              <a:lnSpc>
                <a:spcPct val="65000"/>
              </a:lnSpc>
              <a:spcBef>
                <a:spcPct val="50000"/>
              </a:spcBef>
            </a:pPr>
            <a:r>
              <a:rPr lang="en-US" altLang="zh-CN" b="1">
                <a:solidFill>
                  <a:srgbClr val="0000FF"/>
                </a:solidFill>
              </a:rPr>
              <a:t>       }</a:t>
            </a:r>
          </a:p>
        </p:txBody>
      </p:sp>
      <p:sp>
        <p:nvSpPr>
          <p:cNvPr id="407557" name="Text Box 5">
            <a:extLst>
              <a:ext uri="{FF2B5EF4-FFF2-40B4-BE49-F238E27FC236}">
                <a16:creationId xmlns:a16="http://schemas.microsoft.com/office/drawing/2014/main" id="{C5C86E59-E543-EB46-99FB-779BA6043EF3}"/>
              </a:ext>
            </a:extLst>
          </p:cNvPr>
          <p:cNvSpPr txBox="1">
            <a:spLocks noChangeArrowheads="1"/>
          </p:cNvSpPr>
          <p:nvPr/>
        </p:nvSpPr>
        <p:spPr bwMode="auto">
          <a:xfrm>
            <a:off x="6781800" y="1195388"/>
            <a:ext cx="3886200" cy="544830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dirty="0">
                <a:solidFill>
                  <a:srgbClr val="0000FF"/>
                </a:solidFill>
              </a:rPr>
              <a:t>Writer () {</a:t>
            </a:r>
            <a:endParaRPr lang="en-US" altLang="zh-CN" b="1" dirty="0">
              <a:solidFill>
                <a:schemeClr val="tx1"/>
              </a:solidFill>
            </a:endParaRPr>
          </a:p>
          <a:p>
            <a:pPr>
              <a:spcBef>
                <a:spcPct val="50000"/>
              </a:spcBef>
            </a:pPr>
            <a:r>
              <a:rPr lang="en-US" altLang="zh-CN" dirty="0">
                <a:solidFill>
                  <a:srgbClr val="FF3300"/>
                </a:solidFill>
              </a:rPr>
              <a:t>   while(true) {</a:t>
            </a:r>
            <a:endParaRPr lang="en-US" altLang="zh-CN" b="1" dirty="0">
              <a:solidFill>
                <a:srgbClr val="FF3300"/>
              </a:solidFill>
            </a:endParaRPr>
          </a:p>
          <a:p>
            <a:pPr>
              <a:spcBef>
                <a:spcPct val="50000"/>
              </a:spcBef>
            </a:pPr>
            <a:r>
              <a:rPr lang="en-US" altLang="zh-CN" b="1" dirty="0">
                <a:solidFill>
                  <a:schemeClr val="tx1"/>
                </a:solidFill>
              </a:rPr>
              <a:t>     </a:t>
            </a:r>
            <a:r>
              <a:rPr lang="en-US" altLang="zh-CN" b="1" dirty="0" err="1">
                <a:solidFill>
                  <a:schemeClr val="tx1"/>
                </a:solidFill>
              </a:rPr>
              <a:t>Swait</a:t>
            </a:r>
            <a:r>
              <a:rPr lang="en-US" altLang="zh-CN" b="1" dirty="0">
                <a:solidFill>
                  <a:schemeClr val="tx1"/>
                </a:solidFill>
              </a:rPr>
              <a:t> ( </a:t>
            </a:r>
            <a:r>
              <a:rPr lang="en-US" altLang="zh-CN" b="1" dirty="0">
                <a:solidFill>
                  <a:srgbClr val="0000FF"/>
                </a:solidFill>
              </a:rPr>
              <a:t>mx ,1,1</a:t>
            </a:r>
            <a:r>
              <a:rPr lang="en-US" altLang="zh-CN" b="1" dirty="0">
                <a:solidFill>
                  <a:schemeClr val="tx1"/>
                </a:solidFill>
              </a:rPr>
              <a:t> ) ;</a:t>
            </a:r>
          </a:p>
          <a:p>
            <a:pPr>
              <a:spcBef>
                <a:spcPct val="50000"/>
              </a:spcBef>
            </a:pPr>
            <a:r>
              <a:rPr lang="en-US" altLang="zh-CN" b="1" dirty="0">
                <a:solidFill>
                  <a:schemeClr val="tx1"/>
                </a:solidFill>
              </a:rPr>
              <a:t>              …</a:t>
            </a:r>
          </a:p>
          <a:p>
            <a:pPr>
              <a:spcBef>
                <a:spcPct val="50000"/>
              </a:spcBef>
            </a:pPr>
            <a:r>
              <a:rPr lang="en-US" altLang="zh-CN" b="1" dirty="0">
                <a:solidFill>
                  <a:schemeClr val="tx1"/>
                </a:solidFill>
              </a:rPr>
              <a:t>      </a:t>
            </a:r>
            <a:r>
              <a:rPr lang="en-US" altLang="zh-CN" b="1" dirty="0">
                <a:solidFill>
                  <a:srgbClr val="FF3300"/>
                </a:solidFill>
              </a:rPr>
              <a:t>perform write operation</a:t>
            </a:r>
          </a:p>
          <a:p>
            <a:pPr>
              <a:spcBef>
                <a:spcPct val="50000"/>
              </a:spcBef>
            </a:pPr>
            <a:r>
              <a:rPr lang="en-US" altLang="zh-CN" b="1" dirty="0">
                <a:solidFill>
                  <a:schemeClr val="tx1"/>
                </a:solidFill>
              </a:rPr>
              <a:t>             …</a:t>
            </a:r>
          </a:p>
          <a:p>
            <a:pPr>
              <a:spcBef>
                <a:spcPct val="50000"/>
              </a:spcBef>
            </a:pPr>
            <a:r>
              <a:rPr lang="en-US" altLang="zh-CN" b="1" dirty="0">
                <a:solidFill>
                  <a:schemeClr val="tx1"/>
                </a:solidFill>
              </a:rPr>
              <a:t>       </a:t>
            </a:r>
            <a:r>
              <a:rPr lang="en-US" altLang="zh-CN" b="1" dirty="0" err="1">
                <a:solidFill>
                  <a:schemeClr val="tx1"/>
                </a:solidFill>
              </a:rPr>
              <a:t>Ssignal</a:t>
            </a:r>
            <a:r>
              <a:rPr lang="en-US" altLang="zh-CN" b="1" dirty="0">
                <a:solidFill>
                  <a:schemeClr val="tx1"/>
                </a:solidFill>
              </a:rPr>
              <a:t> ( mx ,1 ) ;</a:t>
            </a:r>
          </a:p>
          <a:p>
            <a:pPr>
              <a:spcBef>
                <a:spcPct val="50000"/>
              </a:spcBef>
            </a:pPr>
            <a:r>
              <a:rPr lang="en-US" altLang="zh-CN" b="1" dirty="0">
                <a:solidFill>
                  <a:srgbClr val="FF3300"/>
                </a:solidFill>
              </a:rPr>
              <a:t>      }</a:t>
            </a:r>
          </a:p>
          <a:p>
            <a:pPr>
              <a:spcBef>
                <a:spcPct val="50000"/>
              </a:spcBef>
            </a:pPr>
            <a:r>
              <a:rPr lang="en-US" altLang="zh-CN" b="1" dirty="0">
                <a:solidFill>
                  <a:schemeClr val="tx1"/>
                </a:solidFill>
              </a:rPr>
              <a:t>    </a:t>
            </a:r>
            <a:r>
              <a:rPr lang="en-US" altLang="zh-CN" b="1" dirty="0">
                <a:solidFill>
                  <a:srgbClr val="0000FF"/>
                </a:solidFill>
              </a:rPr>
              <a:t> }</a:t>
            </a:r>
          </a:p>
          <a:p>
            <a:pPr>
              <a:spcBef>
                <a:spcPct val="50000"/>
              </a:spcBef>
            </a:pPr>
            <a:r>
              <a:rPr lang="en-US" altLang="zh-CN" b="1" dirty="0" err="1">
                <a:solidFill>
                  <a:srgbClr val="FF00FF"/>
                </a:solidFill>
              </a:rPr>
              <a:t>coend</a:t>
            </a:r>
            <a:r>
              <a:rPr lang="en-US" altLang="zh-CN" b="1" dirty="0">
                <a:solidFill>
                  <a:srgbClr val="FF00FF"/>
                </a:solidFill>
              </a:rPr>
              <a:t> </a:t>
            </a:r>
          </a:p>
        </p:txBody>
      </p:sp>
      <p:sp>
        <p:nvSpPr>
          <p:cNvPr id="407558" name="AutoShape 6">
            <a:extLst>
              <a:ext uri="{FF2B5EF4-FFF2-40B4-BE49-F238E27FC236}">
                <a16:creationId xmlns:a16="http://schemas.microsoft.com/office/drawing/2014/main" id="{319E6052-D365-C143-91FF-B1B1C1CCE867}"/>
              </a:ext>
            </a:extLst>
          </p:cNvPr>
          <p:cNvSpPr>
            <a:spLocks noChangeArrowheads="1"/>
          </p:cNvSpPr>
          <p:nvPr/>
        </p:nvSpPr>
        <p:spPr bwMode="auto">
          <a:xfrm>
            <a:off x="5276850" y="3533775"/>
            <a:ext cx="1676400" cy="609600"/>
          </a:xfrm>
          <a:prstGeom prst="leftArrowCallout">
            <a:avLst>
              <a:gd name="adj1" fmla="val 25000"/>
              <a:gd name="adj2" fmla="val 25000"/>
              <a:gd name="adj3" fmla="val 45833"/>
              <a:gd name="adj4" fmla="val 66667"/>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3333FF"/>
                </a:solidFill>
              </a:rPr>
              <a:t>开关</a:t>
            </a:r>
          </a:p>
        </p:txBody>
      </p:sp>
      <p:sp>
        <p:nvSpPr>
          <p:cNvPr id="407559" name="AutoShape 7">
            <a:extLst>
              <a:ext uri="{FF2B5EF4-FFF2-40B4-BE49-F238E27FC236}">
                <a16:creationId xmlns:a16="http://schemas.microsoft.com/office/drawing/2014/main" id="{0B12AF45-994A-4B44-B955-7B05785EA9F1}"/>
              </a:ext>
            </a:extLst>
          </p:cNvPr>
          <p:cNvSpPr>
            <a:spLocks noChangeArrowheads="1"/>
          </p:cNvSpPr>
          <p:nvPr/>
        </p:nvSpPr>
        <p:spPr bwMode="auto">
          <a:xfrm>
            <a:off x="7167563" y="2786063"/>
            <a:ext cx="3429000" cy="1371600"/>
          </a:xfrm>
          <a:prstGeom prst="upArrowCallout">
            <a:avLst>
              <a:gd name="adj1" fmla="val 62500"/>
              <a:gd name="adj2" fmla="val 62500"/>
              <a:gd name="adj3" fmla="val 16667"/>
              <a:gd name="adj4" fmla="val 66667"/>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3333FF"/>
                </a:solidFill>
              </a:rPr>
              <a:t>既无</a:t>
            </a:r>
            <a:r>
              <a:rPr lang="en-US" altLang="zh-CN" b="1">
                <a:solidFill>
                  <a:srgbClr val="3333FF"/>
                </a:solidFill>
              </a:rPr>
              <a:t>writer</a:t>
            </a:r>
            <a:r>
              <a:rPr lang="zh-CN" altLang="en-US" b="1">
                <a:solidFill>
                  <a:srgbClr val="3333FF"/>
                </a:solidFill>
              </a:rPr>
              <a:t>在写（</a:t>
            </a:r>
            <a:r>
              <a:rPr lang="en-US" altLang="zh-CN" b="1">
                <a:solidFill>
                  <a:srgbClr val="3333FF"/>
                </a:solidFill>
              </a:rPr>
              <a:t>mx=1)</a:t>
            </a:r>
          </a:p>
          <a:p>
            <a:pPr algn="ctr"/>
            <a:r>
              <a:rPr lang="zh-CN" altLang="en-US" b="1">
                <a:solidFill>
                  <a:srgbClr val="3333FF"/>
                </a:solidFill>
              </a:rPr>
              <a:t>又无</a:t>
            </a:r>
            <a:r>
              <a:rPr lang="en-US" altLang="zh-CN" b="1">
                <a:solidFill>
                  <a:srgbClr val="3333FF"/>
                </a:solidFill>
              </a:rPr>
              <a:t>reader</a:t>
            </a:r>
            <a:r>
              <a:rPr lang="zh-CN" altLang="en-US" b="1">
                <a:solidFill>
                  <a:srgbClr val="3333FF"/>
                </a:solidFill>
              </a:rPr>
              <a:t>在读（</a:t>
            </a:r>
            <a:r>
              <a:rPr lang="en-US" altLang="zh-CN" b="1">
                <a:solidFill>
                  <a:srgbClr val="3333FF"/>
                </a:solidFill>
              </a:rPr>
              <a:t>L=RN</a:t>
            </a:r>
            <a:r>
              <a:rPr lang="zh-CN" altLang="en-US" b="1">
                <a:solidFill>
                  <a:srgbClr val="3333FF"/>
                </a:solidFill>
              </a:rPr>
              <a:t>）</a:t>
            </a:r>
          </a:p>
        </p:txBody>
      </p:sp>
      <p:sp>
        <p:nvSpPr>
          <p:cNvPr id="112646" name="Rectangle 8">
            <a:extLst>
              <a:ext uri="{FF2B5EF4-FFF2-40B4-BE49-F238E27FC236}">
                <a16:creationId xmlns:a16="http://schemas.microsoft.com/office/drawing/2014/main" id="{AC48E870-0DDD-184C-B119-C92D665DDD39}"/>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7" name="矩形 6">
            <a:extLst>
              <a:ext uri="{FF2B5EF4-FFF2-40B4-BE49-F238E27FC236}">
                <a16:creationId xmlns:a16="http://schemas.microsoft.com/office/drawing/2014/main" id="{3DAD3073-A229-DF49-9A91-D496BD45DA77}"/>
              </a:ext>
            </a:extLst>
          </p:cNvPr>
          <p:cNvSpPr>
            <a:spLocks noChangeArrowheads="1"/>
          </p:cNvSpPr>
          <p:nvPr/>
        </p:nvSpPr>
        <p:spPr bwMode="auto">
          <a:xfrm>
            <a:off x="2309814" y="642939"/>
            <a:ext cx="778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3333FF"/>
                </a:solidFill>
                <a:latin typeface="华文楷体" panose="02010600040101010101" pitchFamily="2" charset="-122"/>
                <a:ea typeface="华文楷体" panose="02010600040101010101" pitchFamily="2" charset="-122"/>
              </a:rPr>
              <a:t>利用信号量集机制解决</a:t>
            </a:r>
            <a:r>
              <a:rPr lang="zh-CN" altLang="en-US" sz="2800" b="1">
                <a:solidFill>
                  <a:srgbClr val="FF00FF"/>
                </a:solidFill>
                <a:latin typeface="华文楷体" panose="02010600040101010101" pitchFamily="2" charset="-122"/>
                <a:ea typeface="华文楷体" panose="02010600040101010101" pitchFamily="2" charset="-122"/>
              </a:rPr>
              <a:t>读者－写者</a:t>
            </a:r>
            <a:r>
              <a:rPr lang="zh-CN" altLang="en-US" sz="2800" b="1">
                <a:solidFill>
                  <a:srgbClr val="3333FF"/>
                </a:solidFill>
                <a:latin typeface="华文楷体" panose="02010600040101010101" pitchFamily="2" charset="-122"/>
                <a:ea typeface="华文楷体" panose="02010600040101010101" pitchFamily="2" charset="-122"/>
              </a:rPr>
              <a:t>问题描述</a:t>
            </a:r>
            <a:endParaRPr lang="zh-CN" altLang="en-US" sz="2800">
              <a:latin typeface="华文楷体" panose="02010600040101010101" pitchFamily="2" charset="-122"/>
              <a:ea typeface="华文楷体" panose="02010600040101010101" pitchFamily="2" charset="-122"/>
            </a:endParaRPr>
          </a:p>
        </p:txBody>
      </p:sp>
      <p:sp>
        <p:nvSpPr>
          <p:cNvPr id="112648" name="灯片编号占位符 3">
            <a:extLst>
              <a:ext uri="{FF2B5EF4-FFF2-40B4-BE49-F238E27FC236}">
                <a16:creationId xmlns:a16="http://schemas.microsoft.com/office/drawing/2014/main" id="{695FCADD-BAAC-4D42-A070-1CD7F443AF3A}"/>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82ABE9-8236-B842-BF58-1D44C14B9362}" type="slidenum">
              <a:rPr lang="zh-CN" altLang="en-US" sz="1800"/>
              <a:pPr/>
              <a:t>17</a:t>
            </a:fld>
            <a:endParaRPr lang="en-US" altLang="zh-CN" sz="1800"/>
          </a:p>
        </p:txBody>
      </p:sp>
      <p:sp>
        <p:nvSpPr>
          <p:cNvPr id="9" name="矩形 8">
            <a:extLst>
              <a:ext uri="{FF2B5EF4-FFF2-40B4-BE49-F238E27FC236}">
                <a16:creationId xmlns:a16="http://schemas.microsoft.com/office/drawing/2014/main" id="{05353380-EB68-E741-A8DC-E249882FB2CE}"/>
              </a:ext>
            </a:extLst>
          </p:cNvPr>
          <p:cNvSpPr/>
          <p:nvPr/>
        </p:nvSpPr>
        <p:spPr bwMode="auto">
          <a:xfrm>
            <a:off x="6959601" y="2276475"/>
            <a:ext cx="3673475" cy="646331"/>
          </a:xfrm>
          <a:prstGeom prst="rect">
            <a:avLst/>
          </a:prstGeom>
          <a:solidFill>
            <a:schemeClr val="bg1">
              <a:lumMod val="20000"/>
              <a:lumOff val="80000"/>
            </a:schemeClr>
          </a:solidFill>
          <a:ln w="28575" cap="flat" cmpd="sng" algn="ctr">
            <a:solidFill>
              <a:schemeClr val="tx1"/>
            </a:solidFill>
            <a:prstDash val="solid"/>
            <a:round/>
            <a:headEnd type="none" w="sm" len="sm"/>
            <a:tailEnd type="triangle" w="lg" len="lg"/>
          </a:ln>
          <a:effectLst/>
        </p:spPr>
        <p:txBody>
          <a:bodyPr>
            <a:spAutoFit/>
          </a:bodyPr>
          <a:lstStyle/>
          <a:p>
            <a:pPr>
              <a:defRPr/>
            </a:pPr>
            <a:r>
              <a:rPr lang="en-US" altLang="zh-CN" sz="1800" b="1" dirty="0" err="1">
                <a:ea typeface="宋体" charset="-122"/>
              </a:rPr>
              <a:t>Swait</a:t>
            </a:r>
            <a:r>
              <a:rPr lang="en-US" altLang="zh-CN" sz="1800" b="1" dirty="0">
                <a:ea typeface="宋体" charset="-122"/>
              </a:rPr>
              <a:t> ( </a:t>
            </a:r>
            <a:r>
              <a:rPr lang="en-US" altLang="zh-CN" sz="1800" b="1" dirty="0" err="1">
                <a:solidFill>
                  <a:srgbClr val="0000FF"/>
                </a:solidFill>
                <a:ea typeface="宋体" charset="-122"/>
              </a:rPr>
              <a:t>mx</a:t>
            </a:r>
            <a:r>
              <a:rPr lang="en-US" altLang="zh-CN" sz="1800" b="1" dirty="0">
                <a:solidFill>
                  <a:srgbClr val="0000FF"/>
                </a:solidFill>
                <a:ea typeface="宋体" charset="-122"/>
              </a:rPr>
              <a:t> ,1,1</a:t>
            </a:r>
            <a:r>
              <a:rPr lang="en-US" altLang="zh-CN" sz="1800" b="1" dirty="0">
                <a:ea typeface="宋体" charset="-122"/>
              </a:rPr>
              <a:t> ; L , RN , 0 ) ;</a:t>
            </a:r>
            <a:endParaRPr lang="zh-CN" altLang="en-US" sz="1800" dirty="0"/>
          </a:p>
        </p:txBody>
      </p:sp>
    </p:spTree>
    <p:extLst>
      <p:ext uri="{BB962C8B-B14F-4D97-AF65-F5344CB8AC3E}">
        <p14:creationId xmlns:p14="http://schemas.microsoft.com/office/powerpoint/2010/main" val="284616237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7556"/>
                                        </p:tgtEl>
                                        <p:attrNameLst>
                                          <p:attrName>style.visibility</p:attrName>
                                        </p:attrNameLst>
                                      </p:cBhvr>
                                      <p:to>
                                        <p:strVal val="visible"/>
                                      </p:to>
                                    </p:set>
                                    <p:animEffect transition="in" filter="dissolve">
                                      <p:cBhvr>
                                        <p:cTn id="12" dur="500"/>
                                        <p:tgtEl>
                                          <p:spTgt spid="407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7557"/>
                                        </p:tgtEl>
                                        <p:attrNameLst>
                                          <p:attrName>style.visibility</p:attrName>
                                        </p:attrNameLst>
                                      </p:cBhvr>
                                      <p:to>
                                        <p:strVal val="visible"/>
                                      </p:to>
                                    </p:set>
                                    <p:animEffect transition="in" filter="dissolve">
                                      <p:cBhvr>
                                        <p:cTn id="17" dur="500"/>
                                        <p:tgtEl>
                                          <p:spTgt spid="4075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edge">
                                      <p:cBhvr>
                                        <p:cTn id="22" dur="2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7558"/>
                                        </p:tgtEl>
                                        <p:attrNameLst>
                                          <p:attrName>style.visibility</p:attrName>
                                        </p:attrNameLst>
                                      </p:cBhvr>
                                      <p:to>
                                        <p:strVal val="visible"/>
                                      </p:to>
                                    </p:set>
                                    <p:animEffect transition="in" filter="dissolve">
                                      <p:cBhvr>
                                        <p:cTn id="27" dur="500"/>
                                        <p:tgtEl>
                                          <p:spTgt spid="4075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7559"/>
                                        </p:tgtEl>
                                        <p:attrNameLst>
                                          <p:attrName>style.visibility</p:attrName>
                                        </p:attrNameLst>
                                      </p:cBhvr>
                                      <p:to>
                                        <p:strVal val="visible"/>
                                      </p:to>
                                    </p:set>
                                    <p:animEffect transition="in" filter="dissolve">
                                      <p:cBhvr>
                                        <p:cTn id="32"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animBg="1" autoUpdateAnimBg="0"/>
      <p:bldP spid="407557" grpId="0" animBg="1" autoUpdateAnimBg="0"/>
      <p:bldP spid="407558" grpId="0" animBg="1" autoUpdateAnimBg="0"/>
      <p:bldP spid="407559" grpId="0" animBg="1" autoUpdateAnimBg="0"/>
      <p:bldP spid="7"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a:extLst>
              <a:ext uri="{FF2B5EF4-FFF2-40B4-BE49-F238E27FC236}">
                <a16:creationId xmlns:a16="http://schemas.microsoft.com/office/drawing/2014/main" id="{4A14F74F-8486-FE46-9FBB-536DA850F7A9}"/>
              </a:ext>
            </a:extLst>
          </p:cNvPr>
          <p:cNvSpPr>
            <a:spLocks noChangeArrowheads="1"/>
          </p:cNvSpPr>
          <p:nvPr/>
        </p:nvSpPr>
        <p:spPr bwMode="auto">
          <a:xfrm>
            <a:off x="2057400" y="533400"/>
            <a:ext cx="8458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zh-CN" altLang="en-US" sz="3200" b="1">
                <a:solidFill>
                  <a:srgbClr val="0000FF"/>
                </a:solidFill>
                <a:latin typeface="楷体_GB2312" pitchFamily="49" charset="-122"/>
                <a:ea typeface="楷体_GB2312" pitchFamily="49" charset="-122"/>
              </a:rPr>
              <a:t>一、问题的提出：</a:t>
            </a:r>
          </a:p>
          <a:p>
            <a:pPr hangingPunct="1">
              <a:lnSpc>
                <a:spcPct val="120000"/>
              </a:lnSpc>
            </a:pPr>
            <a:r>
              <a:rPr lang="zh-CN" altLang="en-US" sz="3200" b="1">
                <a:solidFill>
                  <a:srgbClr val="3333FF"/>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1</a:t>
            </a:r>
            <a:r>
              <a:rPr lang="zh-CN" altLang="en-US" sz="3200" b="1">
                <a:solidFill>
                  <a:srgbClr val="000000"/>
                </a:solidFill>
                <a:latin typeface="楷体_GB2312" pitchFamily="49" charset="-122"/>
                <a:ea typeface="楷体_GB2312" pitchFamily="49" charset="-122"/>
              </a:rPr>
              <a:t>．五个哲学家的生活方式是交替地进行思考和进餐；相邻两个哲学家只能有一个哲学家用餐。</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2</a:t>
            </a:r>
            <a:r>
              <a:rPr lang="zh-CN" altLang="en-US" sz="3200" b="1">
                <a:solidFill>
                  <a:srgbClr val="000000"/>
                </a:solidFill>
                <a:latin typeface="楷体_GB2312" pitchFamily="49" charset="-122"/>
                <a:ea typeface="楷体_GB2312" pitchFamily="49" charset="-122"/>
              </a:rPr>
              <a:t>．共用一张园桌，分别坐在五把椅子上。</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3</a:t>
            </a:r>
            <a:r>
              <a:rPr lang="zh-CN" altLang="en-US" sz="3200" b="1">
                <a:solidFill>
                  <a:srgbClr val="000000"/>
                </a:solidFill>
                <a:latin typeface="楷体_GB2312" pitchFamily="49" charset="-122"/>
                <a:ea typeface="楷体_GB2312" pitchFamily="49" charset="-122"/>
              </a:rPr>
              <a:t>．圆桌上有五个碗和五支筷子（临界资源）。</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4</a:t>
            </a:r>
            <a:r>
              <a:rPr lang="zh-CN" altLang="en-US" sz="3200" b="1">
                <a:solidFill>
                  <a:srgbClr val="000000"/>
                </a:solidFill>
                <a:latin typeface="楷体_GB2312" pitchFamily="49" charset="-122"/>
                <a:ea typeface="楷体_GB2312" pitchFamily="49" charset="-122"/>
              </a:rPr>
              <a:t>．平时一个哲学家进行思考，饥饿时取左右两支筷子进餐。</a:t>
            </a:r>
          </a:p>
        </p:txBody>
      </p:sp>
      <p:sp>
        <p:nvSpPr>
          <p:cNvPr id="113667" name="Rectangle 5">
            <a:extLst>
              <a:ext uri="{FF2B5EF4-FFF2-40B4-BE49-F238E27FC236}">
                <a16:creationId xmlns:a16="http://schemas.microsoft.com/office/drawing/2014/main" id="{3F4FC05B-1171-694A-A590-E9016C8108B1}"/>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3668" name="灯片编号占位符 3">
            <a:extLst>
              <a:ext uri="{FF2B5EF4-FFF2-40B4-BE49-F238E27FC236}">
                <a16:creationId xmlns:a16="http://schemas.microsoft.com/office/drawing/2014/main" id="{B32A860A-63E9-4E45-9D11-DDC0A12FDB0B}"/>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5F20D9C-E948-AE41-8C83-70D0C15D8FBE}" type="slidenum">
              <a:rPr lang="zh-CN" altLang="en-US" sz="1800"/>
              <a:pPr/>
              <a:t>18</a:t>
            </a:fld>
            <a:endParaRPr lang="en-US" altLang="zh-CN" sz="1800"/>
          </a:p>
        </p:txBody>
      </p:sp>
    </p:spTree>
    <p:extLst>
      <p:ext uri="{BB962C8B-B14F-4D97-AF65-F5344CB8AC3E}">
        <p14:creationId xmlns:p14="http://schemas.microsoft.com/office/powerpoint/2010/main" val="39734258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8580">
                                            <p:txEl>
                                              <p:pRg st="0" end="0"/>
                                            </p:txEl>
                                          </p:spTgt>
                                        </p:tgtEl>
                                        <p:attrNameLst>
                                          <p:attrName>style.visibility</p:attrName>
                                        </p:attrNameLst>
                                      </p:cBhvr>
                                      <p:to>
                                        <p:strVal val="visible"/>
                                      </p:to>
                                    </p:set>
                                    <p:animEffect transition="in" filter="barn(outVertical)">
                                      <p:cBhvr>
                                        <p:cTn id="7" dur="500"/>
                                        <p:tgtEl>
                                          <p:spTgt spid="4085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8580">
                                            <p:txEl>
                                              <p:pRg st="1" end="1"/>
                                            </p:txEl>
                                          </p:spTgt>
                                        </p:tgtEl>
                                        <p:attrNameLst>
                                          <p:attrName>style.visibility</p:attrName>
                                        </p:attrNameLst>
                                      </p:cBhvr>
                                      <p:to>
                                        <p:strVal val="visible"/>
                                      </p:to>
                                    </p:set>
                                    <p:animEffect transition="in" filter="barn(outVertical)">
                                      <p:cBhvr>
                                        <p:cTn id="12" dur="500"/>
                                        <p:tgtEl>
                                          <p:spTgt spid="4085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8580">
                                            <p:txEl>
                                              <p:pRg st="2" end="2"/>
                                            </p:txEl>
                                          </p:spTgt>
                                        </p:tgtEl>
                                        <p:attrNameLst>
                                          <p:attrName>style.visibility</p:attrName>
                                        </p:attrNameLst>
                                      </p:cBhvr>
                                      <p:to>
                                        <p:strVal val="visible"/>
                                      </p:to>
                                    </p:set>
                                    <p:animEffect transition="in" filter="barn(outVertical)">
                                      <p:cBhvr>
                                        <p:cTn id="17" dur="500"/>
                                        <p:tgtEl>
                                          <p:spTgt spid="4085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8580">
                                            <p:txEl>
                                              <p:pRg st="3" end="3"/>
                                            </p:txEl>
                                          </p:spTgt>
                                        </p:tgtEl>
                                        <p:attrNameLst>
                                          <p:attrName>style.visibility</p:attrName>
                                        </p:attrNameLst>
                                      </p:cBhvr>
                                      <p:to>
                                        <p:strVal val="visible"/>
                                      </p:to>
                                    </p:set>
                                    <p:animEffect transition="in" filter="barn(outVertical)">
                                      <p:cBhvr>
                                        <p:cTn id="22" dur="500"/>
                                        <p:tgtEl>
                                          <p:spTgt spid="40858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8580">
                                            <p:txEl>
                                              <p:pRg st="4" end="4"/>
                                            </p:txEl>
                                          </p:spTgt>
                                        </p:tgtEl>
                                        <p:attrNameLst>
                                          <p:attrName>style.visibility</p:attrName>
                                        </p:attrNameLst>
                                      </p:cBhvr>
                                      <p:to>
                                        <p:strVal val="visible"/>
                                      </p:to>
                                    </p:set>
                                    <p:animEffect transition="in" filter="barn(outVertical)">
                                      <p:cBhvr>
                                        <p:cTn id="27" dur="500"/>
                                        <p:tgtEl>
                                          <p:spTgt spid="408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19</a:t>
            </a:fld>
            <a:endParaRPr lang="en-US" altLang="zh-CN" sz="1800"/>
          </a:p>
        </p:txBody>
      </p:sp>
      <p:grpSp>
        <p:nvGrpSpPr>
          <p:cNvPr id="5" name="Group 4">
            <a:extLst>
              <a:ext uri="{FF2B5EF4-FFF2-40B4-BE49-F238E27FC236}">
                <a16:creationId xmlns:a16="http://schemas.microsoft.com/office/drawing/2014/main" id="{79C3AF7C-D046-EA4C-A992-4E4CB909D96C}"/>
              </a:ext>
            </a:extLst>
          </p:cNvPr>
          <p:cNvGrpSpPr/>
          <p:nvPr/>
        </p:nvGrpSpPr>
        <p:grpSpPr>
          <a:xfrm>
            <a:off x="551384" y="917491"/>
            <a:ext cx="11155702" cy="5896209"/>
            <a:chOff x="551384" y="917491"/>
            <a:chExt cx="11155702" cy="5896209"/>
          </a:xfrm>
        </p:grpSpPr>
        <p:pic>
          <p:nvPicPr>
            <p:cNvPr id="3" name="Picture 2">
              <a:extLst>
                <a:ext uri="{FF2B5EF4-FFF2-40B4-BE49-F238E27FC236}">
                  <a16:creationId xmlns:a16="http://schemas.microsoft.com/office/drawing/2014/main" id="{1B43A53B-A878-0D4A-A42D-E856759DF73B}"/>
                </a:ext>
              </a:extLst>
            </p:cNvPr>
            <p:cNvPicPr>
              <a:picLocks noChangeAspect="1"/>
            </p:cNvPicPr>
            <p:nvPr/>
          </p:nvPicPr>
          <p:blipFill>
            <a:blip r:embed="rId2"/>
            <a:stretch>
              <a:fillRect/>
            </a:stretch>
          </p:blipFill>
          <p:spPr>
            <a:xfrm>
              <a:off x="551384" y="917491"/>
              <a:ext cx="11155702" cy="5751597"/>
            </a:xfrm>
            <a:prstGeom prst="rect">
              <a:avLst/>
            </a:prstGeom>
          </p:spPr>
        </p:pic>
        <p:sp>
          <p:nvSpPr>
            <p:cNvPr id="4" name="Rectangle 3">
              <a:extLst>
                <a:ext uri="{FF2B5EF4-FFF2-40B4-BE49-F238E27FC236}">
                  <a16:creationId xmlns:a16="http://schemas.microsoft.com/office/drawing/2014/main" id="{8E8857D0-D9B1-F845-A5C5-A1185F8869F9}"/>
                </a:ext>
              </a:extLst>
            </p:cNvPr>
            <p:cNvSpPr/>
            <p:nvPr/>
          </p:nvSpPr>
          <p:spPr>
            <a:xfrm>
              <a:off x="8826766" y="6453336"/>
              <a:ext cx="2880320" cy="3603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045687288"/>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68B307D-2241-C04A-927F-5D38D6599901}"/>
              </a:ext>
            </a:extLst>
          </p:cNvPr>
          <p:cNvSpPr>
            <a:spLocks noChangeArrowheads="1"/>
          </p:cNvSpPr>
          <p:nvPr/>
        </p:nvSpPr>
        <p:spPr bwMode="auto">
          <a:xfrm>
            <a:off x="2590800" y="981075"/>
            <a:ext cx="62484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dirty="0">
                <a:solidFill>
                  <a:schemeClr val="folHlink"/>
                </a:solidFill>
                <a:latin typeface="Arial" panose="020B0604020202020204" pitchFamily="34" charset="0"/>
                <a:ea typeface="幼圆" pitchFamily="49" charset="-122"/>
              </a:rPr>
              <a:t> </a:t>
            </a:r>
            <a:r>
              <a:rPr lang="zh-CN" altLang="en-US" sz="3600" b="1" dirty="0">
                <a:solidFill>
                  <a:srgbClr val="3333FF"/>
                </a:solidFill>
                <a:latin typeface="Arial" panose="020B0604020202020204" pitchFamily="34" charset="0"/>
                <a:ea typeface="幼圆" pitchFamily="49" charset="-122"/>
              </a:rPr>
              <a:t>第二章   </a:t>
            </a:r>
            <a:r>
              <a:rPr lang="zh-TW" altLang="en-US" sz="3600" b="1" dirty="0">
                <a:solidFill>
                  <a:srgbClr val="3333FF"/>
                </a:solidFill>
                <a:latin typeface="Arial" panose="020B0604020202020204" pitchFamily="34" charset="0"/>
                <a:ea typeface="幼圆" pitchFamily="49" charset="-122"/>
              </a:rPr>
              <a:t>处理器的管理</a:t>
            </a:r>
            <a:endParaRPr lang="zh-CN" altLang="en-US" sz="3600" b="1" dirty="0">
              <a:solidFill>
                <a:srgbClr val="3333FF"/>
              </a:solidFill>
              <a:latin typeface="Arial" panose="020B0604020202020204" pitchFamily="34" charset="0"/>
              <a:ea typeface="幼圆" pitchFamily="49" charset="-122"/>
            </a:endParaRPr>
          </a:p>
        </p:txBody>
      </p:sp>
      <p:sp>
        <p:nvSpPr>
          <p:cNvPr id="158723" name="Text Box 3">
            <a:extLst>
              <a:ext uri="{FF2B5EF4-FFF2-40B4-BE49-F238E27FC236}">
                <a16:creationId xmlns:a16="http://schemas.microsoft.com/office/drawing/2014/main" id="{8513182E-96DF-0340-A7C9-895F717005DD}"/>
              </a:ext>
            </a:extLst>
          </p:cNvPr>
          <p:cNvSpPr txBox="1">
            <a:spLocks noChangeArrowheads="1"/>
          </p:cNvSpPr>
          <p:nvPr/>
        </p:nvSpPr>
        <p:spPr bwMode="auto">
          <a:xfrm>
            <a:off x="2209800" y="1628775"/>
            <a:ext cx="7620000" cy="44974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本章介绍内容：</a:t>
            </a:r>
            <a:endPar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endParaRPr>
          </a:p>
          <a:p>
            <a:pPr lvl="2">
              <a:lnSpc>
                <a:spcPct val="110000"/>
              </a:lnSpc>
              <a:buClr>
                <a:srgbClr val="FF3300"/>
              </a:buClr>
              <a:buFont typeface="Wingdings" pitchFamily="2" charset="2"/>
              <a:buChar char="q"/>
            </a:pPr>
            <a:r>
              <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 </a:t>
            </a: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进程的基本概念</a:t>
            </a:r>
            <a:endPar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endParaRP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进程控制与同步</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中断与调度</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经典进程同步问题</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管程机制</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进程通信</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线程基本概念及实现</a:t>
            </a:r>
          </a:p>
        </p:txBody>
      </p:sp>
    </p:spTree>
    <p:extLst>
      <p:ext uri="{BB962C8B-B14F-4D97-AF65-F5344CB8AC3E}">
        <p14:creationId xmlns:p14="http://schemas.microsoft.com/office/powerpoint/2010/main" val="56733930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strips(downRight)">
                                      <p:cBhvr>
                                        <p:cTn id="7" dur="500"/>
                                        <p:tgtEl>
                                          <p:spTgt spid="158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8723">
                                            <p:txEl>
                                              <p:pRg st="1" end="1"/>
                                            </p:txEl>
                                          </p:spTgt>
                                        </p:tgtEl>
                                        <p:attrNameLst>
                                          <p:attrName>style.visibility</p:attrName>
                                        </p:attrNameLst>
                                      </p:cBhvr>
                                      <p:to>
                                        <p:strVal val="visible"/>
                                      </p:to>
                                    </p:set>
                                    <p:animEffect transition="in" filter="strips(downRight)">
                                      <p:cBhvr>
                                        <p:cTn id="12" dur="500"/>
                                        <p:tgtEl>
                                          <p:spTgt spid="158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8723">
                                            <p:txEl>
                                              <p:pRg st="2" end="2"/>
                                            </p:txEl>
                                          </p:spTgt>
                                        </p:tgtEl>
                                        <p:attrNameLst>
                                          <p:attrName>style.visibility</p:attrName>
                                        </p:attrNameLst>
                                      </p:cBhvr>
                                      <p:to>
                                        <p:strVal val="visible"/>
                                      </p:to>
                                    </p:set>
                                    <p:animEffect transition="in" filter="strips(downRight)">
                                      <p:cBhvr>
                                        <p:cTn id="17" dur="500"/>
                                        <p:tgtEl>
                                          <p:spTgt spid="158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8723">
                                            <p:txEl>
                                              <p:pRg st="3" end="3"/>
                                            </p:txEl>
                                          </p:spTgt>
                                        </p:tgtEl>
                                        <p:attrNameLst>
                                          <p:attrName>style.visibility</p:attrName>
                                        </p:attrNameLst>
                                      </p:cBhvr>
                                      <p:to>
                                        <p:strVal val="visible"/>
                                      </p:to>
                                    </p:set>
                                    <p:animEffect transition="in" filter="strips(downRight)">
                                      <p:cBhvr>
                                        <p:cTn id="22" dur="500"/>
                                        <p:tgtEl>
                                          <p:spTgt spid="158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8723">
                                            <p:txEl>
                                              <p:pRg st="4" end="4"/>
                                            </p:txEl>
                                          </p:spTgt>
                                        </p:tgtEl>
                                        <p:attrNameLst>
                                          <p:attrName>style.visibility</p:attrName>
                                        </p:attrNameLst>
                                      </p:cBhvr>
                                      <p:to>
                                        <p:strVal val="visible"/>
                                      </p:to>
                                    </p:set>
                                    <p:animEffect transition="in" filter="strips(downRight)">
                                      <p:cBhvr>
                                        <p:cTn id="27" dur="500"/>
                                        <p:tgtEl>
                                          <p:spTgt spid="158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8723">
                                            <p:txEl>
                                              <p:pRg st="5" end="5"/>
                                            </p:txEl>
                                          </p:spTgt>
                                        </p:tgtEl>
                                        <p:attrNameLst>
                                          <p:attrName>style.visibility</p:attrName>
                                        </p:attrNameLst>
                                      </p:cBhvr>
                                      <p:to>
                                        <p:strVal val="visible"/>
                                      </p:to>
                                    </p:set>
                                    <p:animEffect transition="in" filter="strips(downRight)">
                                      <p:cBhvr>
                                        <p:cTn id="32" dur="500"/>
                                        <p:tgtEl>
                                          <p:spTgt spid="1587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8723">
                                            <p:txEl>
                                              <p:pRg st="6" end="6"/>
                                            </p:txEl>
                                          </p:spTgt>
                                        </p:tgtEl>
                                        <p:attrNameLst>
                                          <p:attrName>style.visibility</p:attrName>
                                        </p:attrNameLst>
                                      </p:cBhvr>
                                      <p:to>
                                        <p:strVal val="visible"/>
                                      </p:to>
                                    </p:set>
                                    <p:animEffect transition="in" filter="strips(downRight)">
                                      <p:cBhvr>
                                        <p:cTn id="37" dur="500"/>
                                        <p:tgtEl>
                                          <p:spTgt spid="1587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58723">
                                            <p:txEl>
                                              <p:pRg st="7" end="7"/>
                                            </p:txEl>
                                          </p:spTgt>
                                        </p:tgtEl>
                                        <p:attrNameLst>
                                          <p:attrName>style.visibility</p:attrName>
                                        </p:attrNameLst>
                                      </p:cBhvr>
                                      <p:to>
                                        <p:strVal val="visible"/>
                                      </p:to>
                                    </p:set>
                                    <p:animEffect transition="in" filter="strips(downRight)">
                                      <p:cBhvr>
                                        <p:cTn id="42" dur="500"/>
                                        <p:tgtEl>
                                          <p:spTgt spid="158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20</a:t>
            </a:fld>
            <a:endParaRPr lang="en-US" altLang="zh-CN" sz="1800"/>
          </a:p>
        </p:txBody>
      </p:sp>
      <p:grpSp>
        <p:nvGrpSpPr>
          <p:cNvPr id="4" name="Group 3">
            <a:extLst>
              <a:ext uri="{FF2B5EF4-FFF2-40B4-BE49-F238E27FC236}">
                <a16:creationId xmlns:a16="http://schemas.microsoft.com/office/drawing/2014/main" id="{95067B5D-4954-6F4B-9C2E-FEC49F41F102}"/>
              </a:ext>
            </a:extLst>
          </p:cNvPr>
          <p:cNvGrpSpPr/>
          <p:nvPr/>
        </p:nvGrpSpPr>
        <p:grpSpPr>
          <a:xfrm>
            <a:off x="444191" y="950286"/>
            <a:ext cx="11303618" cy="5907714"/>
            <a:chOff x="444191" y="950286"/>
            <a:chExt cx="11303618" cy="5907714"/>
          </a:xfrm>
        </p:grpSpPr>
        <p:pic>
          <p:nvPicPr>
            <p:cNvPr id="6" name="Picture 5">
              <a:extLst>
                <a:ext uri="{FF2B5EF4-FFF2-40B4-BE49-F238E27FC236}">
                  <a16:creationId xmlns:a16="http://schemas.microsoft.com/office/drawing/2014/main" id="{94895655-D8FB-4449-8DBA-CAF495A6B97B}"/>
                </a:ext>
              </a:extLst>
            </p:cNvPr>
            <p:cNvPicPr>
              <a:picLocks noChangeAspect="1"/>
            </p:cNvPicPr>
            <p:nvPr/>
          </p:nvPicPr>
          <p:blipFill>
            <a:blip r:embed="rId3"/>
            <a:stretch>
              <a:fillRect/>
            </a:stretch>
          </p:blipFill>
          <p:spPr>
            <a:xfrm>
              <a:off x="444191" y="950286"/>
              <a:ext cx="11303618" cy="5725018"/>
            </a:xfrm>
            <a:prstGeom prst="rect">
              <a:avLst/>
            </a:prstGeom>
          </p:spPr>
        </p:pic>
        <p:sp>
          <p:nvSpPr>
            <p:cNvPr id="3" name="Rounded Rectangle 2">
              <a:extLst>
                <a:ext uri="{FF2B5EF4-FFF2-40B4-BE49-F238E27FC236}">
                  <a16:creationId xmlns:a16="http://schemas.microsoft.com/office/drawing/2014/main" id="{5ACD682B-AD8F-AB45-82DD-24F29E63C38B}"/>
                </a:ext>
              </a:extLst>
            </p:cNvPr>
            <p:cNvSpPr/>
            <p:nvPr/>
          </p:nvSpPr>
          <p:spPr>
            <a:xfrm>
              <a:off x="8904312" y="6669089"/>
              <a:ext cx="2736304" cy="18891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3391111"/>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4">
            <a:extLst>
              <a:ext uri="{FF2B5EF4-FFF2-40B4-BE49-F238E27FC236}">
                <a16:creationId xmlns:a16="http://schemas.microsoft.com/office/drawing/2014/main" id="{179C539B-47DA-0647-B9BF-3B17343DEEAE}"/>
              </a:ext>
            </a:extLst>
          </p:cNvPr>
          <p:cNvSpPr txBox="1">
            <a:spLocks noChangeArrowheads="1"/>
          </p:cNvSpPr>
          <p:nvPr/>
        </p:nvSpPr>
        <p:spPr bwMode="auto">
          <a:xfrm>
            <a:off x="2238376" y="1000126"/>
            <a:ext cx="6500813" cy="5349221"/>
          </a:xfrm>
          <a:prstGeom prst="rect">
            <a:avLst/>
          </a:prstGeom>
          <a:solidFill>
            <a:srgbClr val="EAEAEA"/>
          </a:solidFill>
          <a:ln w="12700">
            <a:noFill/>
            <a:miter lim="800000"/>
            <a:headEnd type="none" w="sm" len="sm"/>
            <a:tailEnd type="none" w="sm" len="sm"/>
          </a:ln>
        </p:spPr>
        <p:txBody>
          <a:bodyPr>
            <a:spAutoFit/>
          </a:bodyPr>
          <a:lstStyle/>
          <a:p>
            <a:pPr>
              <a:lnSpc>
                <a:spcPts val="1200"/>
              </a:lnSpc>
              <a:spcBef>
                <a:spcPct val="50000"/>
              </a:spcBef>
              <a:defRPr/>
            </a:pPr>
            <a:endParaRPr lang="en-US" altLang="zh-CN" sz="2400" b="1" dirty="0">
              <a:latin typeface="+mn-lt"/>
            </a:endParaRPr>
          </a:p>
          <a:p>
            <a:pPr>
              <a:lnSpc>
                <a:spcPts val="1200"/>
              </a:lnSpc>
              <a:spcBef>
                <a:spcPct val="50000"/>
              </a:spcBef>
              <a:defRPr/>
            </a:pPr>
            <a:r>
              <a:rPr lang="en-US" altLang="zh-CN" sz="2400" b="1" dirty="0">
                <a:latin typeface="+mn-lt"/>
              </a:rPr>
              <a:t>Semaphore chopstick[5]= {1,1,1,1,1 } ;</a:t>
            </a:r>
          </a:p>
          <a:p>
            <a:pPr>
              <a:lnSpc>
                <a:spcPts val="1200"/>
              </a:lnSpc>
              <a:spcBef>
                <a:spcPct val="50000"/>
              </a:spcBef>
              <a:defRPr/>
            </a:pPr>
            <a:r>
              <a:rPr lang="en-US" altLang="zh-CN" sz="2400" b="1" dirty="0" err="1">
                <a:solidFill>
                  <a:srgbClr val="FF00FF"/>
                </a:solidFill>
                <a:latin typeface="+mn-lt"/>
              </a:rPr>
              <a:t>Cobegin</a:t>
            </a:r>
            <a:endParaRPr lang="en-US" altLang="zh-CN" sz="2400" b="1" dirty="0">
              <a:solidFill>
                <a:srgbClr val="FF00FF"/>
              </a:solidFill>
              <a:latin typeface="+mn-lt"/>
            </a:endParaRPr>
          </a:p>
          <a:p>
            <a:pPr>
              <a:lnSpc>
                <a:spcPts val="1200"/>
              </a:lnSpc>
              <a:spcBef>
                <a:spcPct val="50000"/>
              </a:spcBef>
              <a:defRPr/>
            </a:pPr>
            <a:r>
              <a:rPr lang="en-US" altLang="zh-CN" sz="2400" b="1" dirty="0">
                <a:latin typeface="+mn-lt"/>
              </a:rPr>
              <a:t>   </a:t>
            </a:r>
            <a:r>
              <a:rPr lang="en-US" altLang="zh-CN" sz="2400" b="1" dirty="0">
                <a:solidFill>
                  <a:srgbClr val="0000FF"/>
                </a:solidFill>
                <a:latin typeface="+mn-lt"/>
              </a:rPr>
              <a:t>process </a:t>
            </a:r>
            <a:r>
              <a:rPr lang="en-US" altLang="zh-CN" sz="2400" b="1" dirty="0" err="1">
                <a:solidFill>
                  <a:srgbClr val="0000FF"/>
                </a:solidFill>
                <a:latin typeface="+mn-lt"/>
              </a:rPr>
              <a:t>philosopher_i</a:t>
            </a:r>
            <a:r>
              <a:rPr lang="en-US" altLang="zh-CN" sz="2400" b="1" dirty="0">
                <a:solidFill>
                  <a:srgbClr val="0000FF"/>
                </a:solidFill>
                <a:latin typeface="+mn-lt"/>
              </a:rPr>
              <a:t>() {     </a:t>
            </a:r>
          </a:p>
          <a:p>
            <a:pPr>
              <a:lnSpc>
                <a:spcPts val="1200"/>
              </a:lnSpc>
              <a:spcBef>
                <a:spcPct val="50000"/>
              </a:spcBef>
              <a:defRPr/>
            </a:pPr>
            <a:r>
              <a:rPr lang="en-US" altLang="zh-CN" sz="2400" b="1" dirty="0">
                <a:latin typeface="+mn-lt"/>
              </a:rPr>
              <a:t>     </a:t>
            </a:r>
            <a:r>
              <a:rPr lang="en-US" altLang="zh-CN" sz="2400" b="1" dirty="0">
                <a:solidFill>
                  <a:srgbClr val="FF3300"/>
                </a:solidFill>
                <a:latin typeface="+mn-lt"/>
              </a:rPr>
              <a:t>while(true) {</a:t>
            </a:r>
          </a:p>
          <a:p>
            <a:pPr>
              <a:lnSpc>
                <a:spcPts val="1200"/>
              </a:lnSpc>
              <a:spcBef>
                <a:spcPct val="50000"/>
              </a:spcBef>
              <a:defRPr/>
            </a:pPr>
            <a:r>
              <a:rPr lang="en-US" altLang="zh-CN" sz="2400" b="1" dirty="0">
                <a:latin typeface="+mn-lt"/>
              </a:rPr>
              <a:t>          wait ( chopstick [ </a:t>
            </a:r>
            <a:r>
              <a:rPr lang="en-US" altLang="zh-CN" sz="2400" b="1" dirty="0" err="1">
                <a:latin typeface="+mn-lt"/>
              </a:rPr>
              <a:t>i</a:t>
            </a:r>
            <a:r>
              <a:rPr lang="en-US" altLang="zh-CN" sz="2400" b="1" dirty="0">
                <a:latin typeface="+mn-lt"/>
              </a:rPr>
              <a:t> ] ) ;</a:t>
            </a:r>
          </a:p>
          <a:p>
            <a:pPr>
              <a:lnSpc>
                <a:spcPts val="1200"/>
              </a:lnSpc>
              <a:spcBef>
                <a:spcPct val="50000"/>
              </a:spcBef>
              <a:defRPr/>
            </a:pPr>
            <a:r>
              <a:rPr lang="en-US" altLang="zh-CN" sz="2400" b="1" dirty="0">
                <a:latin typeface="+mn-lt"/>
              </a:rPr>
              <a:t>          wait ( chopstick [( </a:t>
            </a:r>
            <a:r>
              <a:rPr lang="en-US" altLang="zh-CN" sz="2400" b="1" dirty="0" err="1">
                <a:latin typeface="+mn-lt"/>
              </a:rPr>
              <a:t>i</a:t>
            </a:r>
            <a:r>
              <a:rPr lang="en-US" altLang="zh-CN" sz="2400" b="1" dirty="0">
                <a:latin typeface="+mn-lt"/>
              </a:rPr>
              <a:t>  +1 ) %5 ] ) ;</a:t>
            </a:r>
          </a:p>
          <a:p>
            <a:pPr>
              <a:lnSpc>
                <a:spcPts val="1200"/>
              </a:lnSpc>
              <a:spcBef>
                <a:spcPct val="50000"/>
              </a:spcBef>
              <a:defRPr/>
            </a:pPr>
            <a:r>
              <a:rPr lang="en-US" altLang="zh-CN" sz="2400" b="1" dirty="0">
                <a:latin typeface="+mn-lt"/>
              </a:rPr>
              <a:t>               …</a:t>
            </a:r>
          </a:p>
          <a:p>
            <a:pPr>
              <a:lnSpc>
                <a:spcPts val="1200"/>
              </a:lnSpc>
              <a:spcBef>
                <a:spcPct val="50000"/>
              </a:spcBef>
              <a:defRPr/>
            </a:pPr>
            <a:r>
              <a:rPr lang="en-US" altLang="zh-CN" sz="2400" b="1" dirty="0">
                <a:latin typeface="+mn-lt"/>
              </a:rPr>
              <a:t>               </a:t>
            </a:r>
            <a:r>
              <a:rPr lang="en-US" altLang="zh-CN" sz="2400" b="1" dirty="0">
                <a:solidFill>
                  <a:srgbClr val="3333FF"/>
                </a:solidFill>
                <a:latin typeface="+mn-lt"/>
              </a:rPr>
              <a:t>eat ;</a:t>
            </a:r>
          </a:p>
          <a:p>
            <a:pPr>
              <a:lnSpc>
                <a:spcPts val="1200"/>
              </a:lnSpc>
              <a:spcBef>
                <a:spcPct val="50000"/>
              </a:spcBef>
              <a:defRPr/>
            </a:pPr>
            <a:r>
              <a:rPr lang="en-US" altLang="zh-CN" sz="2400" b="1" dirty="0">
                <a:latin typeface="+mn-lt"/>
              </a:rPr>
              <a:t>          signal ( chopstick [ </a:t>
            </a:r>
            <a:r>
              <a:rPr lang="en-US" altLang="zh-CN" sz="2400" b="1" dirty="0" err="1">
                <a:latin typeface="+mn-lt"/>
              </a:rPr>
              <a:t>i</a:t>
            </a:r>
            <a:r>
              <a:rPr lang="en-US" altLang="zh-CN" sz="2400" b="1" dirty="0">
                <a:latin typeface="+mn-lt"/>
              </a:rPr>
              <a:t> ] ) ;</a:t>
            </a:r>
          </a:p>
          <a:p>
            <a:pPr>
              <a:lnSpc>
                <a:spcPts val="1200"/>
              </a:lnSpc>
              <a:spcBef>
                <a:spcPct val="50000"/>
              </a:spcBef>
              <a:defRPr/>
            </a:pPr>
            <a:r>
              <a:rPr lang="en-US" altLang="zh-CN" sz="2400" b="1" dirty="0">
                <a:latin typeface="+mn-lt"/>
              </a:rPr>
              <a:t>          signal ( chopstick [ ( i+1 ) % 5 ] ) ;</a:t>
            </a:r>
          </a:p>
          <a:p>
            <a:pPr>
              <a:lnSpc>
                <a:spcPts val="1200"/>
              </a:lnSpc>
              <a:spcBef>
                <a:spcPct val="50000"/>
              </a:spcBef>
              <a:defRPr/>
            </a:pPr>
            <a:r>
              <a:rPr lang="en-US" altLang="zh-CN" sz="2400" b="1" dirty="0">
                <a:latin typeface="+mn-lt"/>
              </a:rPr>
              <a:t>                   …</a:t>
            </a:r>
          </a:p>
          <a:p>
            <a:pPr>
              <a:lnSpc>
                <a:spcPts val="1200"/>
              </a:lnSpc>
              <a:spcBef>
                <a:spcPct val="50000"/>
              </a:spcBef>
              <a:defRPr/>
            </a:pPr>
            <a:r>
              <a:rPr lang="en-US" altLang="zh-CN" sz="2400" b="1" dirty="0">
                <a:latin typeface="+mn-lt"/>
              </a:rPr>
              <a:t>              think ;</a:t>
            </a:r>
          </a:p>
          <a:p>
            <a:pPr>
              <a:lnSpc>
                <a:spcPts val="1200"/>
              </a:lnSpc>
              <a:spcBef>
                <a:spcPct val="50000"/>
              </a:spcBef>
              <a:defRPr/>
            </a:pPr>
            <a:r>
              <a:rPr lang="en-US" altLang="zh-CN" sz="2400" b="1" dirty="0">
                <a:latin typeface="+mn-lt"/>
              </a:rPr>
              <a:t>     </a:t>
            </a:r>
            <a:r>
              <a:rPr lang="en-US" altLang="zh-CN" sz="2400" b="1" dirty="0">
                <a:solidFill>
                  <a:srgbClr val="FF3300"/>
                </a:solidFill>
                <a:latin typeface="+mn-lt"/>
              </a:rPr>
              <a:t> }</a:t>
            </a:r>
          </a:p>
          <a:p>
            <a:pPr>
              <a:lnSpc>
                <a:spcPts val="1200"/>
              </a:lnSpc>
              <a:spcBef>
                <a:spcPct val="50000"/>
              </a:spcBef>
              <a:defRPr/>
            </a:pPr>
            <a:r>
              <a:rPr lang="en-US" altLang="zh-CN" sz="2400" b="1" dirty="0">
                <a:solidFill>
                  <a:srgbClr val="0000FF"/>
                </a:solidFill>
                <a:latin typeface="+mn-lt"/>
              </a:rPr>
              <a:t>   }</a:t>
            </a:r>
          </a:p>
          <a:p>
            <a:pPr>
              <a:lnSpc>
                <a:spcPts val="1200"/>
              </a:lnSpc>
              <a:spcBef>
                <a:spcPct val="50000"/>
              </a:spcBef>
              <a:defRPr/>
            </a:pPr>
            <a:r>
              <a:rPr lang="en-US" altLang="zh-CN" sz="2400" b="1" dirty="0" err="1">
                <a:solidFill>
                  <a:srgbClr val="FF00FF"/>
                </a:solidFill>
                <a:latin typeface="+mn-lt"/>
              </a:rPr>
              <a:t>Coend</a:t>
            </a:r>
            <a:endParaRPr lang="en-US" altLang="zh-CN" sz="2400" b="1" dirty="0">
              <a:solidFill>
                <a:srgbClr val="FF00FF"/>
              </a:solidFill>
              <a:latin typeface="+mn-lt"/>
            </a:endParaRPr>
          </a:p>
        </p:txBody>
      </p:sp>
      <p:sp>
        <p:nvSpPr>
          <p:cNvPr id="115715" name="Text Box 5">
            <a:extLst>
              <a:ext uri="{FF2B5EF4-FFF2-40B4-BE49-F238E27FC236}">
                <a16:creationId xmlns:a16="http://schemas.microsoft.com/office/drawing/2014/main" id="{9EF689DE-6F1A-3743-AF67-C5B700E58DC3}"/>
              </a:ext>
            </a:extLst>
          </p:cNvPr>
          <p:cNvSpPr txBox="1">
            <a:spLocks noChangeArrowheads="1"/>
          </p:cNvSpPr>
          <p:nvPr/>
        </p:nvSpPr>
        <p:spPr bwMode="auto">
          <a:xfrm>
            <a:off x="2057400" y="500063"/>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zh-CN" altLang="en-US" sz="3200" b="1">
                <a:solidFill>
                  <a:srgbClr val="0000FF"/>
                </a:solidFill>
                <a:latin typeface="华文楷体" panose="02010600040101010101" pitchFamily="2" charset="-122"/>
                <a:ea typeface="华文楷体" panose="02010600040101010101" pitchFamily="2" charset="-122"/>
              </a:rPr>
              <a:t>二、利用记录型信号量解决哲学家进餐问题</a:t>
            </a:r>
            <a:endParaRPr lang="zh-CN" altLang="en-US" sz="3200">
              <a:solidFill>
                <a:srgbClr val="FF3300"/>
              </a:solidFill>
              <a:latin typeface="华文楷体" panose="02010600040101010101" pitchFamily="2" charset="-122"/>
              <a:ea typeface="华文楷体" panose="02010600040101010101" pitchFamily="2" charset="-122"/>
            </a:endParaRPr>
          </a:p>
        </p:txBody>
      </p:sp>
      <p:sp>
        <p:nvSpPr>
          <p:cNvPr id="115716" name="Rectangle 6">
            <a:extLst>
              <a:ext uri="{FF2B5EF4-FFF2-40B4-BE49-F238E27FC236}">
                <a16:creationId xmlns:a16="http://schemas.microsoft.com/office/drawing/2014/main" id="{957D8594-245E-384A-8135-3BF3CF0F422C}"/>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5" name="TextBox 4">
            <a:extLst>
              <a:ext uri="{FF2B5EF4-FFF2-40B4-BE49-F238E27FC236}">
                <a16:creationId xmlns:a16="http://schemas.microsoft.com/office/drawing/2014/main" id="{99DBB4D7-B177-EA4C-A5C8-8170D21DECD2}"/>
              </a:ext>
            </a:extLst>
          </p:cNvPr>
          <p:cNvSpPr txBox="1">
            <a:spLocks noChangeArrowheads="1"/>
          </p:cNvSpPr>
          <p:nvPr/>
        </p:nvSpPr>
        <p:spPr bwMode="auto">
          <a:xfrm>
            <a:off x="10037474" y="1298617"/>
            <a:ext cx="104644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dirty="0">
                <a:solidFill>
                  <a:srgbClr val="FF3300"/>
                </a:solidFill>
                <a:latin typeface="华文楷体" panose="02010600040101010101" pitchFamily="2" charset="-122"/>
                <a:ea typeface="华文楷体" panose="02010600040101010101" pitchFamily="2" charset="-122"/>
              </a:rPr>
              <a:t>所有信号量被初始化为 </a:t>
            </a:r>
            <a:r>
              <a:rPr lang="en-US" altLang="zh-CN" sz="2800" b="1" dirty="0">
                <a:solidFill>
                  <a:srgbClr val="0000FF"/>
                </a:solidFill>
                <a:latin typeface="华文楷体" panose="02010600040101010101" pitchFamily="2" charset="-122"/>
                <a:ea typeface="华文楷体" panose="02010600040101010101" pitchFamily="2" charset="-122"/>
              </a:rPr>
              <a:t>1</a:t>
            </a:r>
            <a:r>
              <a:rPr lang="en-US" altLang="zh-CN" sz="2800" b="1" dirty="0">
                <a:solidFill>
                  <a:srgbClr val="FF3300"/>
                </a:solidFill>
                <a:latin typeface="华文楷体" panose="02010600040101010101" pitchFamily="2" charset="-122"/>
                <a:ea typeface="华文楷体" panose="02010600040101010101" pitchFamily="2" charset="-122"/>
              </a:rPr>
              <a:t> </a:t>
            </a:r>
            <a:r>
              <a:rPr lang="zh-CN" altLang="en-US" sz="2800" b="1" dirty="0">
                <a:solidFill>
                  <a:srgbClr val="FF3300"/>
                </a:solidFill>
                <a:latin typeface="华文楷体" panose="02010600040101010101" pitchFamily="2" charset="-122"/>
                <a:ea typeface="华文楷体" panose="02010600040101010101" pitchFamily="2" charset="-122"/>
              </a:rPr>
              <a:t>，则第</a:t>
            </a:r>
            <a:r>
              <a:rPr lang="en-US" altLang="zh-CN" sz="2800" b="1" dirty="0" err="1">
                <a:solidFill>
                  <a:srgbClr val="0000FF"/>
                </a:solidFill>
                <a:latin typeface="华文楷体" panose="02010600040101010101" pitchFamily="2" charset="-122"/>
                <a:ea typeface="华文楷体" panose="02010600040101010101" pitchFamily="2" charset="-122"/>
              </a:rPr>
              <a:t>i</a:t>
            </a:r>
            <a:r>
              <a:rPr lang="zh-CN" altLang="en-US" sz="2800" b="1" dirty="0">
                <a:solidFill>
                  <a:srgbClr val="FF3300"/>
                </a:solidFill>
                <a:latin typeface="华文楷体" panose="02010600040101010101" pitchFamily="2" charset="-122"/>
                <a:ea typeface="华文楷体" panose="02010600040101010101" pitchFamily="2" charset="-122"/>
              </a:rPr>
              <a:t>个哲学家的活动描述如下：</a:t>
            </a:r>
            <a:endParaRPr lang="zh-CN" altLang="en-US" sz="2800" dirty="0"/>
          </a:p>
        </p:txBody>
      </p:sp>
      <p:sp>
        <p:nvSpPr>
          <p:cNvPr id="115718" name="灯片编号占位符 3">
            <a:extLst>
              <a:ext uri="{FF2B5EF4-FFF2-40B4-BE49-F238E27FC236}">
                <a16:creationId xmlns:a16="http://schemas.microsoft.com/office/drawing/2014/main" id="{9BB52729-E2D5-3A44-AE3C-EB3E93DE4F3E}"/>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C42AE05-2EF6-F84A-B753-91651CBB701E}" type="slidenum">
              <a:rPr lang="zh-CN" altLang="en-US" sz="1800"/>
              <a:pPr/>
              <a:t>21</a:t>
            </a:fld>
            <a:endParaRPr lang="en-US" altLang="zh-CN" sz="1800"/>
          </a:p>
        </p:txBody>
      </p:sp>
    </p:spTree>
    <p:extLst>
      <p:ext uri="{BB962C8B-B14F-4D97-AF65-F5344CB8AC3E}">
        <p14:creationId xmlns:p14="http://schemas.microsoft.com/office/powerpoint/2010/main" val="299492505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690"/>
                                        </p:tgtEl>
                                        <p:attrNameLst>
                                          <p:attrName>style.visibility</p:attrName>
                                        </p:attrNameLst>
                                      </p:cBhvr>
                                      <p:to>
                                        <p:strVal val="visible"/>
                                      </p:to>
                                    </p:set>
                                    <p:animEffect transition="in" filter="blinds(horizontal)">
                                      <p:cBhvr>
                                        <p:cTn id="12" dur="500"/>
                                        <p:tgtEl>
                                          <p:spTgt spid="114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Text Box 4">
            <a:extLst>
              <a:ext uri="{FF2B5EF4-FFF2-40B4-BE49-F238E27FC236}">
                <a16:creationId xmlns:a16="http://schemas.microsoft.com/office/drawing/2014/main" id="{C2DC949A-A77E-8841-9FB4-541436C22F3A}"/>
              </a:ext>
            </a:extLst>
          </p:cNvPr>
          <p:cNvSpPr txBox="1">
            <a:spLocks noChangeArrowheads="1"/>
          </p:cNvSpPr>
          <p:nvPr/>
        </p:nvSpPr>
        <p:spPr bwMode="auto">
          <a:xfrm>
            <a:off x="2057400" y="609601"/>
            <a:ext cx="8396288" cy="621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en-US" altLang="zh-CN"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该解法可以保证两个相邻哲学家不会同时进餐，但</a:t>
            </a:r>
            <a:r>
              <a:rPr lang="zh-CN" altLang="en-US" sz="3200" b="1">
                <a:solidFill>
                  <a:srgbClr val="FF0000"/>
                </a:solidFill>
                <a:latin typeface="华文楷体" panose="02010600040101010101" pitchFamily="2" charset="-122"/>
                <a:ea typeface="华文楷体" panose="02010600040101010101" pitchFamily="2" charset="-122"/>
              </a:rPr>
              <a:t>可能会引起死锁</a:t>
            </a:r>
            <a:r>
              <a:rPr lang="zh-CN" altLang="en-US" sz="3200" b="1">
                <a:solidFill>
                  <a:srgbClr val="000000"/>
                </a:solidFill>
                <a:latin typeface="华文楷体" panose="02010600040101010101" pitchFamily="2" charset="-122"/>
                <a:ea typeface="华文楷体" panose="02010600040101010101" pitchFamily="2" charset="-122"/>
              </a:rPr>
              <a:t>。对这样的死锁问题可以采用下面的几种解决方法：</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1</a:t>
            </a:r>
            <a:r>
              <a:rPr lang="zh-CN" altLang="en-US" sz="3200" b="1">
                <a:solidFill>
                  <a:srgbClr val="3333FF"/>
                </a:solidFill>
                <a:latin typeface="华文楷体" panose="02010600040101010101" pitchFamily="2" charset="-122"/>
                <a:ea typeface="华文楷体" panose="02010600040101010101" pitchFamily="2" charset="-122"/>
              </a:rPr>
              <a:t>、至多只允许四个哲学家同时进餐，以保证至少有一个哲学家能够进餐。</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2</a:t>
            </a:r>
            <a:r>
              <a:rPr lang="zh-CN" altLang="en-US" sz="3200" b="1">
                <a:solidFill>
                  <a:srgbClr val="3333FF"/>
                </a:solidFill>
                <a:latin typeface="华文楷体" panose="02010600040101010101" pitchFamily="2" charset="-122"/>
                <a:ea typeface="华文楷体" panose="02010600040101010101" pitchFamily="2" charset="-122"/>
              </a:rPr>
              <a:t>、仅当哲学家的左、右两支筷子均可使用时，才允许他拿起筷子进餐。</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3</a:t>
            </a:r>
            <a:r>
              <a:rPr lang="zh-CN" altLang="en-US" sz="3200" b="1">
                <a:solidFill>
                  <a:srgbClr val="3333FF"/>
                </a:solidFill>
                <a:latin typeface="华文楷体" panose="02010600040101010101" pitchFamily="2" charset="-122"/>
                <a:ea typeface="华文楷体" panose="02010600040101010101" pitchFamily="2" charset="-122"/>
              </a:rPr>
              <a:t>、规定奇数号哲学家先拿他左边的筷子，然后再去拿他右边的筷子；而偶数号哲学家则相反。</a:t>
            </a:r>
            <a:endParaRPr lang="zh-CN" altLang="en-US" sz="3200">
              <a:solidFill>
                <a:srgbClr val="3333FF"/>
              </a:solidFill>
              <a:latin typeface="华文楷体" panose="02010600040101010101" pitchFamily="2" charset="-122"/>
              <a:ea typeface="华文楷体" panose="02010600040101010101" pitchFamily="2" charset="-122"/>
            </a:endParaRPr>
          </a:p>
        </p:txBody>
      </p:sp>
      <p:sp>
        <p:nvSpPr>
          <p:cNvPr id="116739" name="Rectangle 5">
            <a:extLst>
              <a:ext uri="{FF2B5EF4-FFF2-40B4-BE49-F238E27FC236}">
                <a16:creationId xmlns:a16="http://schemas.microsoft.com/office/drawing/2014/main" id="{080E341C-512A-4342-ACAF-76B433207BA1}"/>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6740" name="灯片编号占位符 3">
            <a:extLst>
              <a:ext uri="{FF2B5EF4-FFF2-40B4-BE49-F238E27FC236}">
                <a16:creationId xmlns:a16="http://schemas.microsoft.com/office/drawing/2014/main" id="{4526E402-C288-4A45-B0CE-DCD40177529D}"/>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9CEBA29-5EAF-DA45-9E11-833B04B461B8}" type="slidenum">
              <a:rPr lang="zh-CN" altLang="en-US" sz="1800"/>
              <a:pPr/>
              <a:t>22</a:t>
            </a:fld>
            <a:endParaRPr lang="en-US" altLang="zh-CN" sz="1800"/>
          </a:p>
        </p:txBody>
      </p:sp>
    </p:spTree>
    <p:extLst>
      <p:ext uri="{BB962C8B-B14F-4D97-AF65-F5344CB8AC3E}">
        <p14:creationId xmlns:p14="http://schemas.microsoft.com/office/powerpoint/2010/main" val="8666729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1652">
                                            <p:txEl>
                                              <p:pRg st="0" end="0"/>
                                            </p:txEl>
                                          </p:spTgt>
                                        </p:tgtEl>
                                        <p:attrNameLst>
                                          <p:attrName>style.visibility</p:attrName>
                                        </p:attrNameLst>
                                      </p:cBhvr>
                                      <p:to>
                                        <p:strVal val="visible"/>
                                      </p:to>
                                    </p:set>
                                    <p:animEffect transition="in" filter="dissolve">
                                      <p:cBhvr>
                                        <p:cTn id="7" dur="500"/>
                                        <p:tgtEl>
                                          <p:spTgt spid="4116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1652">
                                            <p:txEl>
                                              <p:pRg st="1" end="1"/>
                                            </p:txEl>
                                          </p:spTgt>
                                        </p:tgtEl>
                                        <p:attrNameLst>
                                          <p:attrName>style.visibility</p:attrName>
                                        </p:attrNameLst>
                                      </p:cBhvr>
                                      <p:to>
                                        <p:strVal val="visible"/>
                                      </p:to>
                                    </p:set>
                                    <p:animEffect transition="in" filter="dissolve">
                                      <p:cBhvr>
                                        <p:cTn id="12" dur="500"/>
                                        <p:tgtEl>
                                          <p:spTgt spid="41165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1652">
                                            <p:txEl>
                                              <p:pRg st="2" end="2"/>
                                            </p:txEl>
                                          </p:spTgt>
                                        </p:tgtEl>
                                        <p:attrNameLst>
                                          <p:attrName>style.visibility</p:attrName>
                                        </p:attrNameLst>
                                      </p:cBhvr>
                                      <p:to>
                                        <p:strVal val="visible"/>
                                      </p:to>
                                    </p:set>
                                    <p:animEffect transition="in" filter="dissolve">
                                      <p:cBhvr>
                                        <p:cTn id="17" dur="500"/>
                                        <p:tgtEl>
                                          <p:spTgt spid="41165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1652">
                                            <p:txEl>
                                              <p:pRg st="3" end="3"/>
                                            </p:txEl>
                                          </p:spTgt>
                                        </p:tgtEl>
                                        <p:attrNameLst>
                                          <p:attrName>style.visibility</p:attrName>
                                        </p:attrNameLst>
                                      </p:cBhvr>
                                      <p:to>
                                        <p:strVal val="visible"/>
                                      </p:to>
                                    </p:set>
                                    <p:animEffect transition="in" filter="dissolve">
                                      <p:cBhvr>
                                        <p:cTn id="22" dur="500"/>
                                        <p:tgtEl>
                                          <p:spTgt spid="4116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2"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4">
            <a:extLst>
              <a:ext uri="{FF2B5EF4-FFF2-40B4-BE49-F238E27FC236}">
                <a16:creationId xmlns:a16="http://schemas.microsoft.com/office/drawing/2014/main" id="{4C9467E0-6C87-4F49-A951-09D2BF96F0B9}"/>
              </a:ext>
            </a:extLst>
          </p:cNvPr>
          <p:cNvSpPr txBox="1">
            <a:spLocks noChangeArrowheads="1"/>
          </p:cNvSpPr>
          <p:nvPr/>
        </p:nvSpPr>
        <p:spPr bwMode="auto">
          <a:xfrm>
            <a:off x="2063750" y="676275"/>
            <a:ext cx="84582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5000"/>
              </a:lnSpc>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三、利用</a:t>
            </a:r>
            <a:r>
              <a:rPr lang="en-US" altLang="zh-CN" sz="3200" b="1">
                <a:solidFill>
                  <a:srgbClr val="0000FF"/>
                </a:solidFill>
                <a:latin typeface="华文楷体" panose="02010600040101010101" pitchFamily="2" charset="-122"/>
                <a:ea typeface="华文楷体" panose="02010600040101010101" pitchFamily="2" charset="-122"/>
              </a:rPr>
              <a:t>AND</a:t>
            </a:r>
            <a:r>
              <a:rPr lang="zh-CN" altLang="en-US" sz="3200" b="1">
                <a:solidFill>
                  <a:srgbClr val="0000FF"/>
                </a:solidFill>
                <a:latin typeface="华文楷体" panose="02010600040101010101" pitchFamily="2" charset="-122"/>
                <a:ea typeface="华文楷体" panose="02010600040101010101" pitchFamily="2" charset="-122"/>
              </a:rPr>
              <a:t>信号量机制解决哲学家进餐问题</a:t>
            </a:r>
          </a:p>
          <a:p>
            <a:pPr>
              <a:lnSpc>
                <a:spcPct val="85000"/>
              </a:lnSpc>
              <a:spcBef>
                <a:spcPct val="50000"/>
              </a:spcBef>
            </a:pPr>
            <a:r>
              <a:rPr lang="zh-CN" altLang="en-US" sz="3200" b="1">
                <a:solidFill>
                  <a:srgbClr val="FF3300"/>
                </a:solidFill>
                <a:latin typeface="华文楷体" panose="02010600040101010101" pitchFamily="2" charset="-122"/>
                <a:ea typeface="华文楷体" panose="02010600040101010101" pitchFamily="2" charset="-122"/>
              </a:rPr>
              <a:t>    用</a:t>
            </a:r>
            <a:r>
              <a:rPr lang="en-US" altLang="zh-CN" sz="3200" b="1">
                <a:solidFill>
                  <a:srgbClr val="FF3300"/>
                </a:solidFill>
                <a:latin typeface="华文楷体" panose="02010600040101010101" pitchFamily="2" charset="-122"/>
                <a:ea typeface="华文楷体" panose="02010600040101010101" pitchFamily="2" charset="-122"/>
              </a:rPr>
              <a:t>AND</a:t>
            </a:r>
            <a:r>
              <a:rPr lang="zh-CN" altLang="en-US" sz="3200" b="1">
                <a:solidFill>
                  <a:srgbClr val="FF3300"/>
                </a:solidFill>
                <a:latin typeface="华文楷体" panose="02010600040101010101" pitchFamily="2" charset="-122"/>
                <a:ea typeface="华文楷体" panose="02010600040101010101" pitchFamily="2" charset="-122"/>
              </a:rPr>
              <a:t>信号量机制可获得最简洁的解法：</a:t>
            </a:r>
            <a:endParaRPr lang="zh-CN" altLang="en-US" sz="3200" b="1">
              <a:solidFill>
                <a:schemeClr val="tx1"/>
              </a:solidFill>
              <a:latin typeface="华文楷体" panose="02010600040101010101" pitchFamily="2" charset="-122"/>
              <a:ea typeface="华文楷体" panose="02010600040101010101" pitchFamily="2" charset="-122"/>
            </a:endParaRPr>
          </a:p>
        </p:txBody>
      </p:sp>
      <p:sp>
        <p:nvSpPr>
          <p:cNvPr id="117763" name="Rectangle 5">
            <a:extLst>
              <a:ext uri="{FF2B5EF4-FFF2-40B4-BE49-F238E27FC236}">
                <a16:creationId xmlns:a16="http://schemas.microsoft.com/office/drawing/2014/main" id="{8A475166-6B10-AE4B-B323-074A7D923311}"/>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4" name="TextBox 3">
            <a:extLst>
              <a:ext uri="{FF2B5EF4-FFF2-40B4-BE49-F238E27FC236}">
                <a16:creationId xmlns:a16="http://schemas.microsoft.com/office/drawing/2014/main" id="{8CAC44AC-804A-214E-9971-038BFD621683}"/>
              </a:ext>
            </a:extLst>
          </p:cNvPr>
          <p:cNvSpPr txBox="1"/>
          <p:nvPr/>
        </p:nvSpPr>
        <p:spPr>
          <a:xfrm>
            <a:off x="2166939" y="1857376"/>
            <a:ext cx="8358187" cy="4247381"/>
          </a:xfrm>
          <a:prstGeom prst="rect">
            <a:avLst/>
          </a:prstGeom>
          <a:solidFill>
            <a:srgbClr val="EAEAEA"/>
          </a:solidFill>
        </p:spPr>
        <p:txBody>
          <a:bodyPr>
            <a:spAutoFit/>
          </a:bodyPr>
          <a:lstStyle/>
          <a:p>
            <a:pPr>
              <a:lnSpc>
                <a:spcPct val="65000"/>
              </a:lnSpc>
              <a:spcBef>
                <a:spcPct val="50000"/>
              </a:spcBef>
              <a:defRPr/>
            </a:pPr>
            <a:r>
              <a:rPr lang="en-US" altLang="zh-CN" sz="2400" b="1" dirty="0">
                <a:latin typeface="+mn-lt"/>
                <a:ea typeface="楷体_GB2312" pitchFamily="49" charset="-122"/>
              </a:rPr>
              <a:t>Semaphore chopstick[5 ] ={ 1,1,1,1,1} ;</a:t>
            </a:r>
          </a:p>
          <a:p>
            <a:pPr>
              <a:lnSpc>
                <a:spcPts val="1000"/>
              </a:lnSpc>
              <a:spcBef>
                <a:spcPct val="50000"/>
              </a:spcBef>
              <a:defRPr/>
            </a:pPr>
            <a:r>
              <a:rPr lang="en-US" altLang="zh-CN" sz="2400" b="1" dirty="0" err="1">
                <a:solidFill>
                  <a:srgbClr val="FF00FF"/>
                </a:solidFill>
                <a:latin typeface="+mn-lt"/>
                <a:ea typeface="楷体_GB2312" pitchFamily="49" charset="-122"/>
              </a:rPr>
              <a:t>cobegin</a:t>
            </a:r>
            <a:r>
              <a:rPr lang="en-US" altLang="zh-CN" sz="2400" b="1" dirty="0">
                <a:solidFill>
                  <a:srgbClr val="FF00FF"/>
                </a:solidFill>
                <a:latin typeface="+mn-lt"/>
                <a:ea typeface="楷体_GB2312" pitchFamily="49" charset="-122"/>
              </a:rPr>
              <a:t> </a:t>
            </a:r>
          </a:p>
          <a:p>
            <a:pPr>
              <a:lnSpc>
                <a:spcPts val="1000"/>
              </a:lnSpc>
              <a:spcBef>
                <a:spcPct val="50000"/>
              </a:spcBef>
              <a:defRPr/>
            </a:pPr>
            <a:r>
              <a:rPr lang="en-US" altLang="zh-CN" sz="2400" b="1" dirty="0">
                <a:latin typeface="+mn-lt"/>
              </a:rPr>
              <a:t>  </a:t>
            </a:r>
            <a:r>
              <a:rPr lang="en-US" altLang="zh-CN" sz="2400" b="1" dirty="0">
                <a:solidFill>
                  <a:srgbClr val="0000FF"/>
                </a:solidFill>
                <a:latin typeface="+mn-lt"/>
              </a:rPr>
              <a:t>process </a:t>
            </a:r>
            <a:r>
              <a:rPr lang="en-US" altLang="zh-CN" sz="2400" b="1" dirty="0" err="1">
                <a:solidFill>
                  <a:srgbClr val="0000FF"/>
                </a:solidFill>
                <a:latin typeface="+mn-lt"/>
              </a:rPr>
              <a:t>philosopher_i</a:t>
            </a:r>
            <a:r>
              <a:rPr lang="en-US" altLang="zh-CN" sz="2400" b="1" dirty="0">
                <a:solidFill>
                  <a:srgbClr val="0000FF"/>
                </a:solidFill>
                <a:latin typeface="+mn-lt"/>
              </a:rPr>
              <a:t>() {     </a:t>
            </a:r>
          </a:p>
          <a:p>
            <a:pPr>
              <a:lnSpc>
                <a:spcPts val="1000"/>
              </a:lnSpc>
              <a:spcBef>
                <a:spcPct val="50000"/>
              </a:spcBef>
              <a:defRPr/>
            </a:pPr>
            <a:r>
              <a:rPr lang="en-US" altLang="zh-CN" sz="2400" b="1" dirty="0">
                <a:latin typeface="+mn-lt"/>
              </a:rPr>
              <a:t>       </a:t>
            </a:r>
            <a:r>
              <a:rPr lang="en-US" altLang="zh-CN" sz="2400" b="1" dirty="0">
                <a:solidFill>
                  <a:srgbClr val="FF3300"/>
                </a:solidFill>
                <a:latin typeface="+mn-lt"/>
              </a:rPr>
              <a:t>while(true) {</a:t>
            </a:r>
            <a:endParaRPr lang="en-US" altLang="zh-CN" sz="2400" b="1" dirty="0">
              <a:solidFill>
                <a:srgbClr val="D60093"/>
              </a:solidFill>
              <a:latin typeface="+mn-lt"/>
              <a:ea typeface="楷体_GB2312" pitchFamily="49" charset="-122"/>
            </a:endParaRPr>
          </a:p>
          <a:p>
            <a:pPr>
              <a:lnSpc>
                <a:spcPct val="65000"/>
              </a:lnSpc>
              <a:spcBef>
                <a:spcPct val="50000"/>
              </a:spcBef>
              <a:defRPr/>
            </a:pPr>
            <a:r>
              <a:rPr lang="en-US" altLang="zh-CN" sz="2400" b="1" dirty="0">
                <a:latin typeface="+mn-lt"/>
                <a:ea typeface="楷体_GB2312" pitchFamily="49" charset="-122"/>
              </a:rPr>
              <a:t>       think ;</a:t>
            </a:r>
          </a:p>
          <a:p>
            <a:pPr>
              <a:lnSpc>
                <a:spcPct val="65000"/>
              </a:lnSpc>
              <a:spcBef>
                <a:spcPct val="50000"/>
              </a:spcBef>
              <a:defRPr/>
            </a:pPr>
            <a:r>
              <a:rPr lang="en-US" altLang="zh-CN" sz="2400" b="1" dirty="0">
                <a:latin typeface="+mn-lt"/>
                <a:ea typeface="楷体_GB2312" pitchFamily="49" charset="-122"/>
              </a:rPr>
              <a:t>       </a:t>
            </a:r>
            <a:r>
              <a:rPr lang="en-US" altLang="zh-CN" sz="2400" b="1" dirty="0" err="1">
                <a:latin typeface="+mn-lt"/>
                <a:ea typeface="楷体_GB2312" pitchFamily="49" charset="-122"/>
              </a:rPr>
              <a:t>Swait</a:t>
            </a:r>
            <a:r>
              <a:rPr lang="en-US" altLang="zh-CN" sz="2400" b="1" dirty="0">
                <a:latin typeface="+mn-lt"/>
                <a:ea typeface="楷体_GB2312" pitchFamily="49" charset="-122"/>
              </a:rPr>
              <a:t> (chopstick [( i+1) % 5],chopstick[ </a:t>
            </a:r>
            <a:r>
              <a:rPr lang="en-US" altLang="zh-CN" sz="2400" b="1" dirty="0" err="1">
                <a:latin typeface="+mn-lt"/>
                <a:ea typeface="楷体_GB2312" pitchFamily="49" charset="-122"/>
              </a:rPr>
              <a:t>i</a:t>
            </a:r>
            <a:r>
              <a:rPr lang="en-US" altLang="zh-CN" sz="2400" b="1" dirty="0">
                <a:latin typeface="+mn-lt"/>
                <a:ea typeface="楷体_GB2312" pitchFamily="49" charset="-122"/>
              </a:rPr>
              <a:t> ]) ;</a:t>
            </a:r>
          </a:p>
          <a:p>
            <a:pPr>
              <a:lnSpc>
                <a:spcPct val="65000"/>
              </a:lnSpc>
              <a:spcBef>
                <a:spcPct val="50000"/>
              </a:spcBef>
              <a:defRPr/>
            </a:pPr>
            <a:r>
              <a:rPr lang="en-US" altLang="zh-CN" sz="2400" b="1" dirty="0">
                <a:latin typeface="+mn-lt"/>
                <a:ea typeface="楷体_GB2312" pitchFamily="49" charset="-122"/>
              </a:rPr>
              <a:t>       </a:t>
            </a:r>
            <a:r>
              <a:rPr lang="en-US" altLang="zh-CN" sz="2400" b="1" dirty="0">
                <a:solidFill>
                  <a:srgbClr val="3333FF"/>
                </a:solidFill>
                <a:latin typeface="+mn-lt"/>
                <a:ea typeface="楷体_GB2312" pitchFamily="49" charset="-122"/>
              </a:rPr>
              <a:t>eat ;</a:t>
            </a:r>
          </a:p>
          <a:p>
            <a:pPr>
              <a:lnSpc>
                <a:spcPct val="65000"/>
              </a:lnSpc>
              <a:spcBef>
                <a:spcPct val="50000"/>
              </a:spcBef>
              <a:defRPr/>
            </a:pPr>
            <a:r>
              <a:rPr lang="en-US" altLang="zh-CN" sz="2400" b="1" dirty="0">
                <a:latin typeface="+mn-lt"/>
                <a:ea typeface="楷体_GB2312" pitchFamily="49" charset="-122"/>
              </a:rPr>
              <a:t>       </a:t>
            </a:r>
            <a:r>
              <a:rPr lang="en-US" altLang="zh-CN" sz="2400" b="1" dirty="0" err="1">
                <a:latin typeface="+mn-lt"/>
                <a:ea typeface="楷体_GB2312" pitchFamily="49" charset="-122"/>
              </a:rPr>
              <a:t>Ssignal</a:t>
            </a:r>
            <a:r>
              <a:rPr lang="en-US" altLang="zh-CN" sz="2400" b="1" dirty="0">
                <a:latin typeface="+mn-lt"/>
                <a:ea typeface="楷体_GB2312" pitchFamily="49" charset="-122"/>
              </a:rPr>
              <a:t>( chopstick [( i+1) % 5],chopstick[</a:t>
            </a:r>
            <a:r>
              <a:rPr lang="en-US" altLang="zh-CN" sz="2400" b="1" dirty="0" err="1">
                <a:latin typeface="+mn-lt"/>
                <a:ea typeface="楷体_GB2312" pitchFamily="49" charset="-122"/>
              </a:rPr>
              <a:t>i</a:t>
            </a:r>
            <a:r>
              <a:rPr lang="en-US" altLang="zh-CN" sz="2400" b="1" dirty="0">
                <a:latin typeface="+mn-lt"/>
                <a:ea typeface="楷体_GB2312" pitchFamily="49" charset="-122"/>
              </a:rPr>
              <a:t>]) ;</a:t>
            </a:r>
          </a:p>
          <a:p>
            <a:pPr>
              <a:lnSpc>
                <a:spcPct val="65000"/>
              </a:lnSpc>
              <a:spcBef>
                <a:spcPct val="50000"/>
              </a:spcBef>
              <a:defRPr/>
            </a:pPr>
            <a:r>
              <a:rPr lang="en-US" altLang="zh-CN" sz="2400" b="1" dirty="0">
                <a:latin typeface="+mn-lt"/>
                <a:ea typeface="楷体_GB2312" pitchFamily="49" charset="-122"/>
              </a:rPr>
              <a:t>      </a:t>
            </a:r>
            <a:r>
              <a:rPr lang="en-US" altLang="zh-CN" sz="2400" b="1" dirty="0">
                <a:solidFill>
                  <a:srgbClr val="FF3300"/>
                </a:solidFill>
                <a:latin typeface="+mn-lt"/>
                <a:ea typeface="楷体_GB2312" pitchFamily="49" charset="-122"/>
              </a:rPr>
              <a:t>}</a:t>
            </a:r>
          </a:p>
          <a:p>
            <a:pPr>
              <a:lnSpc>
                <a:spcPct val="65000"/>
              </a:lnSpc>
              <a:spcBef>
                <a:spcPct val="50000"/>
              </a:spcBef>
              <a:defRPr/>
            </a:pPr>
            <a:r>
              <a:rPr lang="en-US" altLang="zh-CN" sz="2400" b="1" dirty="0">
                <a:solidFill>
                  <a:srgbClr val="0000FF"/>
                </a:solidFill>
                <a:latin typeface="+mn-lt"/>
                <a:ea typeface="楷体_GB2312" pitchFamily="49" charset="-122"/>
              </a:rPr>
              <a:t>  }</a:t>
            </a:r>
          </a:p>
          <a:p>
            <a:pPr>
              <a:lnSpc>
                <a:spcPct val="65000"/>
              </a:lnSpc>
              <a:spcBef>
                <a:spcPct val="50000"/>
              </a:spcBef>
              <a:defRPr/>
            </a:pPr>
            <a:r>
              <a:rPr lang="en-US" altLang="zh-CN" sz="2400" b="1" dirty="0" err="1">
                <a:solidFill>
                  <a:srgbClr val="FF00FF"/>
                </a:solidFill>
                <a:latin typeface="+mn-lt"/>
                <a:ea typeface="楷体_GB2312" pitchFamily="49" charset="-122"/>
              </a:rPr>
              <a:t>coend</a:t>
            </a:r>
            <a:endParaRPr lang="zh-CN" altLang="en-US" sz="2400" dirty="0">
              <a:solidFill>
                <a:srgbClr val="FF00FF"/>
              </a:solidFill>
              <a:latin typeface="+mn-lt"/>
            </a:endParaRPr>
          </a:p>
        </p:txBody>
      </p:sp>
      <p:sp>
        <p:nvSpPr>
          <p:cNvPr id="8" name="云形标注 7">
            <a:extLst>
              <a:ext uri="{FF2B5EF4-FFF2-40B4-BE49-F238E27FC236}">
                <a16:creationId xmlns:a16="http://schemas.microsoft.com/office/drawing/2014/main" id="{C54C165D-40B3-DD43-AAFF-320A190F6B42}"/>
              </a:ext>
            </a:extLst>
          </p:cNvPr>
          <p:cNvSpPr>
            <a:spLocks noChangeArrowheads="1"/>
          </p:cNvSpPr>
          <p:nvPr/>
        </p:nvSpPr>
        <p:spPr bwMode="auto">
          <a:xfrm>
            <a:off x="7426326" y="260350"/>
            <a:ext cx="3241675" cy="2389188"/>
          </a:xfrm>
          <a:prstGeom prst="cloudCallout">
            <a:avLst>
              <a:gd name="adj1" fmla="val -125556"/>
              <a:gd name="adj2" fmla="val 43963"/>
            </a:avLst>
          </a:prstGeom>
          <a:solidFill>
            <a:srgbClr val="9D9FFB"/>
          </a:solidFill>
          <a:ln w="28575" algn="ctr">
            <a:solidFill>
              <a:schemeClr val="tx1"/>
            </a:solidFill>
            <a:round/>
            <a:headEnd type="none" w="sm" len="sm"/>
            <a:tailEnd type="triangle" w="lg" len="lg"/>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8F8F8"/>
                </a:solidFill>
              </a:rPr>
              <a:t>该方法是否会发生死锁？</a:t>
            </a:r>
          </a:p>
        </p:txBody>
      </p:sp>
      <p:sp>
        <p:nvSpPr>
          <p:cNvPr id="117766" name="灯片编号占位符 3">
            <a:extLst>
              <a:ext uri="{FF2B5EF4-FFF2-40B4-BE49-F238E27FC236}">
                <a16:creationId xmlns:a16="http://schemas.microsoft.com/office/drawing/2014/main" id="{B13AA82A-37C1-204C-A632-DB841D42776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4D8E8AA-F61D-AC4B-A1FB-443A2B6F498D}" type="slidenum">
              <a:rPr lang="zh-CN" altLang="en-US" sz="1800"/>
              <a:pPr/>
              <a:t>23</a:t>
            </a:fld>
            <a:endParaRPr lang="en-US" altLang="zh-CN" sz="1800"/>
          </a:p>
        </p:txBody>
      </p:sp>
    </p:spTree>
    <p:extLst>
      <p:ext uri="{BB962C8B-B14F-4D97-AF65-F5344CB8AC3E}">
        <p14:creationId xmlns:p14="http://schemas.microsoft.com/office/powerpoint/2010/main" val="9058044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4">
            <a:extLst>
              <a:ext uri="{FF2B5EF4-FFF2-40B4-BE49-F238E27FC236}">
                <a16:creationId xmlns:a16="http://schemas.microsoft.com/office/drawing/2014/main" id="{C44DAF51-2440-0741-BE0D-D356699D0998}"/>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进程通信的概念</a:t>
            </a:r>
          </a:p>
        </p:txBody>
      </p:sp>
      <p:sp>
        <p:nvSpPr>
          <p:cNvPr id="425989" name="Text Box 5">
            <a:extLst>
              <a:ext uri="{FF2B5EF4-FFF2-40B4-BE49-F238E27FC236}">
                <a16:creationId xmlns:a16="http://schemas.microsoft.com/office/drawing/2014/main" id="{29EED00C-0EB5-6649-B517-206306C7415E}"/>
              </a:ext>
            </a:extLst>
          </p:cNvPr>
          <p:cNvSpPr txBox="1">
            <a:spLocks noChangeArrowheads="1"/>
          </p:cNvSpPr>
          <p:nvPr/>
        </p:nvSpPr>
        <p:spPr bwMode="auto">
          <a:xfrm>
            <a:off x="2133600" y="685801"/>
            <a:ext cx="8229600" cy="678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（一）进程通信概念    </a:t>
            </a:r>
          </a:p>
          <a:p>
            <a:pPr hangingPunct="1">
              <a:lnSpc>
                <a:spcPct val="110000"/>
              </a:lnSpc>
            </a:pPr>
            <a:r>
              <a:rPr lang="zh-CN" altLang="en-US" sz="3200" b="1">
                <a:solidFill>
                  <a:srgbClr val="000000"/>
                </a:solidFill>
                <a:latin typeface="华文楷体" panose="02010600040101010101" pitchFamily="2" charset="-122"/>
                <a:ea typeface="华文楷体" panose="02010600040101010101" pitchFamily="2" charset="-122"/>
              </a:rPr>
              <a:t>       是指进程之间的信息交换。</a:t>
            </a:r>
          </a:p>
          <a:p>
            <a:pPr hangingPunct="1">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（二）进程通信的方式</a:t>
            </a:r>
          </a:p>
          <a:p>
            <a:pPr hangingPunct="1">
              <a:lnSpc>
                <a:spcPct val="110000"/>
              </a:lnSpc>
            </a:pPr>
            <a:r>
              <a:rPr lang="zh-CN" altLang="en-US" sz="3200" b="1">
                <a:solidFill>
                  <a:srgbClr val="CC3399"/>
                </a:solidFill>
                <a:latin typeface="华文楷体" panose="02010600040101010101" pitchFamily="2" charset="-122"/>
                <a:ea typeface="华文楷体" panose="02010600040101010101" pitchFamily="2" charset="-122"/>
              </a:rPr>
              <a:t>   </a:t>
            </a:r>
            <a:r>
              <a:rPr lang="en-US" altLang="zh-CN" sz="3200" b="1">
                <a:solidFill>
                  <a:srgbClr val="CC3399"/>
                </a:solidFill>
                <a:latin typeface="华文楷体" panose="02010600040101010101" pitchFamily="2" charset="-122"/>
                <a:ea typeface="华文楷体" panose="02010600040101010101" pitchFamily="2" charset="-122"/>
              </a:rPr>
              <a:t>1</a:t>
            </a:r>
            <a:r>
              <a:rPr lang="zh-CN" altLang="en-US" sz="3200" b="1">
                <a:solidFill>
                  <a:srgbClr val="CC3399"/>
                </a:solidFill>
                <a:latin typeface="华文楷体" panose="02010600040101010101" pitchFamily="2" charset="-122"/>
                <a:ea typeface="华文楷体" panose="02010600040101010101" pitchFamily="2" charset="-122"/>
              </a:rPr>
              <a:t>、低级通信</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进程间只能实现少量的信息交换。</a:t>
            </a:r>
            <a:endParaRPr lang="en-US" altLang="zh-CN" sz="3200" b="1">
              <a:solidFill>
                <a:schemeClr val="tx1"/>
              </a:solidFill>
              <a:latin typeface="华文楷体" panose="02010600040101010101" pitchFamily="2" charset="-122"/>
              <a:ea typeface="华文楷体" panose="02010600040101010101" pitchFamily="2" charset="-122"/>
            </a:endParaRPr>
          </a:p>
          <a:p>
            <a:pPr hangingPunct="1">
              <a:lnSpc>
                <a:spcPct val="110000"/>
              </a:lnSpc>
            </a:pP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进程的互斥和同步可归结为低级通信。</a:t>
            </a:r>
          </a:p>
          <a:p>
            <a:pPr hangingPunct="1">
              <a:lnSpc>
                <a:spcPct val="110000"/>
              </a:lnSpc>
            </a:pPr>
            <a:r>
              <a:rPr lang="zh-CN" altLang="en-US" sz="3200" b="1">
                <a:solidFill>
                  <a:srgbClr val="D60093"/>
                </a:solidFill>
                <a:latin typeface="华文楷体" panose="02010600040101010101" pitchFamily="2" charset="-122"/>
                <a:ea typeface="华文楷体" panose="02010600040101010101" pitchFamily="2" charset="-122"/>
              </a:rPr>
              <a:t>   </a:t>
            </a:r>
            <a:r>
              <a:rPr lang="en-US" altLang="zh-CN" sz="3200" b="1">
                <a:solidFill>
                  <a:srgbClr val="D60093"/>
                </a:solidFill>
                <a:latin typeface="华文楷体" panose="02010600040101010101" pitchFamily="2" charset="-122"/>
                <a:ea typeface="华文楷体" panose="02010600040101010101" pitchFamily="2" charset="-122"/>
              </a:rPr>
              <a:t>2</a:t>
            </a:r>
            <a:r>
              <a:rPr lang="zh-CN" altLang="en-US" sz="3200" b="1">
                <a:solidFill>
                  <a:srgbClr val="D60093"/>
                </a:solidFill>
                <a:latin typeface="华文楷体" panose="02010600040101010101" pitchFamily="2" charset="-122"/>
                <a:ea typeface="华文楷体" panose="02010600040101010101" pitchFamily="2" charset="-122"/>
              </a:rPr>
              <a:t>、高级通信</a:t>
            </a:r>
          </a:p>
          <a:p>
            <a:pPr hangingPunct="1">
              <a:lnSpc>
                <a:spcPct val="110000"/>
              </a:lnSpc>
            </a:pPr>
            <a:r>
              <a:rPr lang="zh-CN" altLang="en-US" sz="3200" b="1">
                <a:solidFill>
                  <a:srgbClr val="D60093"/>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指用户可直接利用操作系统所提供的一组通信命令，高效地传送大量数据的一种通信方式。</a:t>
            </a:r>
            <a:endParaRPr lang="en-US" altLang="zh-CN" sz="3200" b="1">
              <a:solidFill>
                <a:srgbClr val="000000"/>
              </a:solidFill>
              <a:latin typeface="华文楷体" panose="02010600040101010101" pitchFamily="2" charset="-122"/>
              <a:ea typeface="华文楷体" panose="02010600040101010101" pitchFamily="2" charset="-122"/>
            </a:endParaRPr>
          </a:p>
          <a:p>
            <a:r>
              <a:rPr lang="zh-CN" altLang="en-US" sz="3200" b="1">
                <a:solidFill>
                  <a:srgbClr val="0000FF"/>
                </a:solidFill>
                <a:latin typeface="华文楷体" panose="02010600040101010101" pitchFamily="2" charset="-122"/>
                <a:ea typeface="华文楷体" panose="02010600040101010101" pitchFamily="2" charset="-122"/>
              </a:rPr>
              <a:t>        </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131076" name="灯片编号占位符 3">
            <a:extLst>
              <a:ext uri="{FF2B5EF4-FFF2-40B4-BE49-F238E27FC236}">
                <a16:creationId xmlns:a16="http://schemas.microsoft.com/office/drawing/2014/main" id="{71C69777-D9A1-1B4E-81C4-BCF748622D1F}"/>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2BAE457-C5E0-C648-977C-1B4485AA4230}" type="slidenum">
              <a:rPr lang="zh-CN" altLang="en-US" sz="1800"/>
              <a:pPr/>
              <a:t>24</a:t>
            </a:fld>
            <a:endParaRPr lang="en-US" altLang="zh-CN" sz="1800"/>
          </a:p>
        </p:txBody>
      </p:sp>
    </p:spTree>
    <p:extLst>
      <p:ext uri="{BB962C8B-B14F-4D97-AF65-F5344CB8AC3E}">
        <p14:creationId xmlns:p14="http://schemas.microsoft.com/office/powerpoint/2010/main" val="17735031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5989">
                                            <p:txEl>
                                              <p:pRg st="0" end="0"/>
                                            </p:txEl>
                                          </p:spTgt>
                                        </p:tgtEl>
                                        <p:attrNameLst>
                                          <p:attrName>style.visibility</p:attrName>
                                        </p:attrNameLst>
                                      </p:cBhvr>
                                      <p:to>
                                        <p:strVal val="visible"/>
                                      </p:to>
                                    </p:set>
                                    <p:animEffect transition="in" filter="barn(outVertical)">
                                      <p:cBhvr>
                                        <p:cTn id="7" dur="500"/>
                                        <p:tgtEl>
                                          <p:spTgt spid="4259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5989">
                                            <p:txEl>
                                              <p:pRg st="1" end="1"/>
                                            </p:txEl>
                                          </p:spTgt>
                                        </p:tgtEl>
                                        <p:attrNameLst>
                                          <p:attrName>style.visibility</p:attrName>
                                        </p:attrNameLst>
                                      </p:cBhvr>
                                      <p:to>
                                        <p:strVal val="visible"/>
                                      </p:to>
                                    </p:set>
                                    <p:animEffect transition="in" filter="barn(outVertical)">
                                      <p:cBhvr>
                                        <p:cTn id="12" dur="500"/>
                                        <p:tgtEl>
                                          <p:spTgt spid="4259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5989">
                                            <p:txEl>
                                              <p:pRg st="2" end="2"/>
                                            </p:txEl>
                                          </p:spTgt>
                                        </p:tgtEl>
                                        <p:attrNameLst>
                                          <p:attrName>style.visibility</p:attrName>
                                        </p:attrNameLst>
                                      </p:cBhvr>
                                      <p:to>
                                        <p:strVal val="visible"/>
                                      </p:to>
                                    </p:set>
                                    <p:animEffect transition="in" filter="barn(outVertical)">
                                      <p:cBhvr>
                                        <p:cTn id="17" dur="500"/>
                                        <p:tgtEl>
                                          <p:spTgt spid="42598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5989">
                                            <p:txEl>
                                              <p:pRg st="3" end="3"/>
                                            </p:txEl>
                                          </p:spTgt>
                                        </p:tgtEl>
                                        <p:attrNameLst>
                                          <p:attrName>style.visibility</p:attrName>
                                        </p:attrNameLst>
                                      </p:cBhvr>
                                      <p:to>
                                        <p:strVal val="visible"/>
                                      </p:to>
                                    </p:set>
                                    <p:animEffect transition="in" filter="barn(outVertical)">
                                      <p:cBhvr>
                                        <p:cTn id="22" dur="500"/>
                                        <p:tgtEl>
                                          <p:spTgt spid="42598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5989">
                                            <p:txEl>
                                              <p:pRg st="4" end="4"/>
                                            </p:txEl>
                                          </p:spTgt>
                                        </p:tgtEl>
                                        <p:attrNameLst>
                                          <p:attrName>style.visibility</p:attrName>
                                        </p:attrNameLst>
                                      </p:cBhvr>
                                      <p:to>
                                        <p:strVal val="visible"/>
                                      </p:to>
                                    </p:set>
                                    <p:animEffect transition="in" filter="barn(outVertical)">
                                      <p:cBhvr>
                                        <p:cTn id="27" dur="500"/>
                                        <p:tgtEl>
                                          <p:spTgt spid="42598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5989">
                                            <p:txEl>
                                              <p:pRg st="5" end="5"/>
                                            </p:txEl>
                                          </p:spTgt>
                                        </p:tgtEl>
                                        <p:attrNameLst>
                                          <p:attrName>style.visibility</p:attrName>
                                        </p:attrNameLst>
                                      </p:cBhvr>
                                      <p:to>
                                        <p:strVal val="visible"/>
                                      </p:to>
                                    </p:set>
                                    <p:animEffect transition="in" filter="barn(outVertical)">
                                      <p:cBhvr>
                                        <p:cTn id="32" dur="500"/>
                                        <p:tgtEl>
                                          <p:spTgt spid="42598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25989">
                                            <p:txEl>
                                              <p:pRg st="6" end="6"/>
                                            </p:txEl>
                                          </p:spTgt>
                                        </p:tgtEl>
                                        <p:attrNameLst>
                                          <p:attrName>style.visibility</p:attrName>
                                        </p:attrNameLst>
                                      </p:cBhvr>
                                      <p:to>
                                        <p:strVal val="visible"/>
                                      </p:to>
                                    </p:set>
                                    <p:animEffect transition="in" filter="barn(outVertical)">
                                      <p:cBhvr>
                                        <p:cTn id="37" dur="500"/>
                                        <p:tgtEl>
                                          <p:spTgt spid="42598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25989">
                                            <p:txEl>
                                              <p:pRg st="7" end="7"/>
                                            </p:txEl>
                                          </p:spTgt>
                                        </p:tgtEl>
                                        <p:attrNameLst>
                                          <p:attrName>style.visibility</p:attrName>
                                        </p:attrNameLst>
                                      </p:cBhvr>
                                      <p:to>
                                        <p:strVal val="visible"/>
                                      </p:to>
                                    </p:set>
                                    <p:animEffect transition="in" filter="barn(outVertical)">
                                      <p:cBhvr>
                                        <p:cTn id="42" dur="500"/>
                                        <p:tgtEl>
                                          <p:spTgt spid="42598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25989">
                                            <p:txEl>
                                              <p:pRg st="8" end="8"/>
                                            </p:txEl>
                                          </p:spTgt>
                                        </p:tgtEl>
                                        <p:attrNameLst>
                                          <p:attrName>style.visibility</p:attrName>
                                        </p:attrNameLst>
                                      </p:cBhvr>
                                      <p:to>
                                        <p:strVal val="visible"/>
                                      </p:to>
                                    </p:set>
                                    <p:animEffect transition="in" filter="barn(outVertical)">
                                      <p:cBhvr>
                                        <p:cTn id="47" dur="500"/>
                                        <p:tgtEl>
                                          <p:spTgt spid="4259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9"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Box 1">
            <a:extLst>
              <a:ext uri="{FF2B5EF4-FFF2-40B4-BE49-F238E27FC236}">
                <a16:creationId xmlns:a16="http://schemas.microsoft.com/office/drawing/2014/main" id="{8DE1B262-3EF8-004A-BFF2-690C2749411D}"/>
              </a:ext>
            </a:extLst>
          </p:cNvPr>
          <p:cNvSpPr txBox="1">
            <a:spLocks noChangeArrowheads="1"/>
          </p:cNvSpPr>
          <p:nvPr/>
        </p:nvSpPr>
        <p:spPr bwMode="auto">
          <a:xfrm>
            <a:off x="2135188" y="765176"/>
            <a:ext cx="7777162"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50000"/>
              </a:lnSpc>
              <a:spcBef>
                <a:spcPts val="1800"/>
              </a:spcBef>
            </a:pPr>
            <a:r>
              <a:rPr lang="zh-CN" altLang="en-US" sz="4000" b="1">
                <a:solidFill>
                  <a:srgbClr val="CC3399"/>
                </a:solidFill>
                <a:latin typeface="华文楷体" panose="02010600040101010101" pitchFamily="2" charset="-122"/>
                <a:ea typeface="华文楷体" panose="02010600040101010101" pitchFamily="2" charset="-122"/>
              </a:rPr>
              <a:t>高级通信的四种类型</a:t>
            </a:r>
            <a:r>
              <a:rPr lang="en-US" altLang="zh-CN" sz="4000" b="1">
                <a:solidFill>
                  <a:srgbClr val="CC3399"/>
                </a:solidFill>
                <a:latin typeface="华文楷体" panose="02010600040101010101" pitchFamily="2" charset="-122"/>
                <a:ea typeface="华文楷体" panose="02010600040101010101" pitchFamily="2" charset="-122"/>
              </a:rPr>
              <a:t>:</a:t>
            </a: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一、共享存储器系统</a:t>
            </a:r>
            <a:endParaRPr lang="en-US" altLang="zh-CN"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二、管道通信的概念</a:t>
            </a:r>
            <a:endParaRPr lang="en-US" altLang="zh-CN" sz="3600"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三、消息传递系统</a:t>
            </a:r>
            <a:endParaRPr lang="en-US" altLang="zh-CN" sz="3600"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en-US" altLang="zh-CN" sz="3600" b="1">
                <a:solidFill>
                  <a:srgbClr val="0000FF"/>
                </a:solidFill>
                <a:latin typeface="华文楷体" panose="02010600040101010101" pitchFamily="2" charset="-122"/>
                <a:ea typeface="华文楷体" panose="02010600040101010101" pitchFamily="2" charset="-122"/>
              </a:rPr>
              <a:t>  </a:t>
            </a:r>
            <a:r>
              <a:rPr lang="zh-CN" altLang="en-US" sz="3600" b="1">
                <a:solidFill>
                  <a:srgbClr val="0000FF"/>
                </a:solidFill>
                <a:latin typeface="华文楷体" panose="02010600040101010101" pitchFamily="2" charset="-122"/>
                <a:ea typeface="华文楷体" panose="02010600040101010101" pitchFamily="2" charset="-122"/>
              </a:rPr>
              <a:t>四、客户机</a:t>
            </a:r>
            <a:r>
              <a:rPr lang="en-US" altLang="zh-CN" sz="3600" b="1">
                <a:solidFill>
                  <a:srgbClr val="0000FF"/>
                </a:solidFill>
                <a:latin typeface="华文楷体" panose="02010600040101010101" pitchFamily="2" charset="-122"/>
                <a:ea typeface="华文楷体" panose="02010600040101010101" pitchFamily="2" charset="-122"/>
              </a:rPr>
              <a:t>/</a:t>
            </a:r>
            <a:r>
              <a:rPr lang="zh-CN" altLang="en-US" sz="3600" b="1">
                <a:solidFill>
                  <a:srgbClr val="0000FF"/>
                </a:solidFill>
                <a:latin typeface="华文楷体" panose="02010600040101010101" pitchFamily="2" charset="-122"/>
                <a:ea typeface="华文楷体" panose="02010600040101010101" pitchFamily="2" charset="-122"/>
              </a:rPr>
              <a:t>服务器系统</a:t>
            </a:r>
            <a:endParaRPr lang="zh-CN" altLang="en-US" sz="3600"/>
          </a:p>
        </p:txBody>
      </p:sp>
      <p:sp>
        <p:nvSpPr>
          <p:cNvPr id="132099" name="Rectangle 4">
            <a:extLst>
              <a:ext uri="{FF2B5EF4-FFF2-40B4-BE49-F238E27FC236}">
                <a16:creationId xmlns:a16="http://schemas.microsoft.com/office/drawing/2014/main" id="{0057DEAE-B759-7442-9BC4-F7A789B21AAC}"/>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进程通信的概念</a:t>
            </a:r>
          </a:p>
        </p:txBody>
      </p:sp>
    </p:spTree>
    <p:extLst>
      <p:ext uri="{BB962C8B-B14F-4D97-AF65-F5344CB8AC3E}">
        <p14:creationId xmlns:p14="http://schemas.microsoft.com/office/powerpoint/2010/main" val="2561050872"/>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4">
            <a:extLst>
              <a:ext uri="{FF2B5EF4-FFF2-40B4-BE49-F238E27FC236}">
                <a16:creationId xmlns:a16="http://schemas.microsoft.com/office/drawing/2014/main" id="{4DAF6D5A-2EF0-E145-877C-FF426EE76997}"/>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427013" name="Text Box 5">
            <a:extLst>
              <a:ext uri="{FF2B5EF4-FFF2-40B4-BE49-F238E27FC236}">
                <a16:creationId xmlns:a16="http://schemas.microsoft.com/office/drawing/2014/main" id="{E71B2149-5343-C74C-9130-A3EF15452213}"/>
              </a:ext>
            </a:extLst>
          </p:cNvPr>
          <p:cNvSpPr txBox="1">
            <a:spLocks noChangeArrowheads="1"/>
          </p:cNvSpPr>
          <p:nvPr/>
        </p:nvSpPr>
        <p:spPr bwMode="auto">
          <a:xfrm>
            <a:off x="2057400" y="676275"/>
            <a:ext cx="8229600" cy="542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一、共享存储器系统</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相互通信的进程共享某些</a:t>
            </a:r>
            <a:r>
              <a:rPr lang="zh-CN" altLang="en-US" sz="3200" b="1">
                <a:solidFill>
                  <a:srgbClr val="FF00FF"/>
                </a:solidFill>
                <a:latin typeface="华文楷体" panose="02010600040101010101" pitchFamily="2" charset="-122"/>
                <a:ea typeface="华文楷体" panose="02010600040101010101" pitchFamily="2" charset="-122"/>
              </a:rPr>
              <a:t>数据结构</a:t>
            </a:r>
            <a:r>
              <a:rPr lang="zh-CN" altLang="en-US" sz="3200" b="1">
                <a:solidFill>
                  <a:srgbClr val="000000"/>
                </a:solidFill>
                <a:latin typeface="华文楷体" panose="02010600040101010101" pitchFamily="2" charset="-122"/>
                <a:ea typeface="华文楷体" panose="02010600040101010101" pitchFamily="2" charset="-122"/>
              </a:rPr>
              <a:t>或</a:t>
            </a:r>
            <a:r>
              <a:rPr lang="zh-CN" altLang="en-US" sz="3200" b="1">
                <a:solidFill>
                  <a:srgbClr val="FF00FF"/>
                </a:solidFill>
                <a:latin typeface="华文楷体" panose="02010600040101010101" pitchFamily="2" charset="-122"/>
                <a:ea typeface="华文楷体" panose="02010600040101010101" pitchFamily="2" charset="-122"/>
              </a:rPr>
              <a:t>共享存储区</a:t>
            </a:r>
            <a:r>
              <a:rPr lang="zh-CN" altLang="en-US" sz="3200" b="1">
                <a:solidFill>
                  <a:srgbClr val="000000"/>
                </a:solidFill>
                <a:latin typeface="华文楷体" panose="02010600040101010101" pitchFamily="2" charset="-122"/>
                <a:ea typeface="华文楷体" panose="02010600040101010101" pitchFamily="2" charset="-122"/>
              </a:rPr>
              <a:t>，进程之间可以通过它们进行通信。</a:t>
            </a:r>
          </a:p>
          <a:p>
            <a:pPr hangingPunct="1">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        进一步分为：</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１．基于共享数据结构的通信方式</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诸进程共用某些数据结构，进程通过它们交换信息。</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如生产者－消费者问题中的公用缓冲区。</a:t>
            </a:r>
            <a:r>
              <a:rPr lang="zh-CN" altLang="en-US" sz="3200" b="1">
                <a:solidFill>
                  <a:schemeClr val="tx1"/>
                </a:solidFill>
                <a:latin typeface="华文楷体" panose="02010600040101010101" pitchFamily="2" charset="-122"/>
                <a:ea typeface="华文楷体" panose="02010600040101010101" pitchFamily="2" charset="-122"/>
              </a:rPr>
              <a:t>         </a:t>
            </a:r>
          </a:p>
        </p:txBody>
      </p:sp>
      <p:sp>
        <p:nvSpPr>
          <p:cNvPr id="133124" name="灯片编号占位符 3">
            <a:extLst>
              <a:ext uri="{FF2B5EF4-FFF2-40B4-BE49-F238E27FC236}">
                <a16:creationId xmlns:a16="http://schemas.microsoft.com/office/drawing/2014/main" id="{DD7FD067-B998-6145-9859-E57C06D98BE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C21A500-5793-0A48-90DA-CBC0D61E7165}" type="slidenum">
              <a:rPr lang="zh-CN" altLang="en-US" sz="1800"/>
              <a:pPr/>
              <a:t>26</a:t>
            </a:fld>
            <a:endParaRPr lang="en-US" altLang="zh-CN" sz="1800"/>
          </a:p>
        </p:txBody>
      </p:sp>
    </p:spTree>
    <p:extLst>
      <p:ext uri="{BB962C8B-B14F-4D97-AF65-F5344CB8AC3E}">
        <p14:creationId xmlns:p14="http://schemas.microsoft.com/office/powerpoint/2010/main" val="25665931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7013">
                                            <p:txEl>
                                              <p:pRg st="0" end="0"/>
                                            </p:txEl>
                                          </p:spTgt>
                                        </p:tgtEl>
                                        <p:attrNameLst>
                                          <p:attrName>style.visibility</p:attrName>
                                        </p:attrNameLst>
                                      </p:cBhvr>
                                      <p:to>
                                        <p:strVal val="visible"/>
                                      </p:to>
                                    </p:set>
                                    <p:animEffect transition="in" filter="barn(outVertical)">
                                      <p:cBhvr>
                                        <p:cTn id="7" dur="500"/>
                                        <p:tgtEl>
                                          <p:spTgt spid="4270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7013">
                                            <p:txEl>
                                              <p:pRg st="1" end="1"/>
                                            </p:txEl>
                                          </p:spTgt>
                                        </p:tgtEl>
                                        <p:attrNameLst>
                                          <p:attrName>style.visibility</p:attrName>
                                        </p:attrNameLst>
                                      </p:cBhvr>
                                      <p:to>
                                        <p:strVal val="visible"/>
                                      </p:to>
                                    </p:set>
                                    <p:animEffect transition="in" filter="barn(outVertical)">
                                      <p:cBhvr>
                                        <p:cTn id="12" dur="500"/>
                                        <p:tgtEl>
                                          <p:spTgt spid="4270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7013">
                                            <p:txEl>
                                              <p:pRg st="2" end="2"/>
                                            </p:txEl>
                                          </p:spTgt>
                                        </p:tgtEl>
                                        <p:attrNameLst>
                                          <p:attrName>style.visibility</p:attrName>
                                        </p:attrNameLst>
                                      </p:cBhvr>
                                      <p:to>
                                        <p:strVal val="visible"/>
                                      </p:to>
                                    </p:set>
                                    <p:animEffect transition="in" filter="barn(outVertical)">
                                      <p:cBhvr>
                                        <p:cTn id="17" dur="500"/>
                                        <p:tgtEl>
                                          <p:spTgt spid="4270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7013">
                                            <p:txEl>
                                              <p:pRg st="3" end="3"/>
                                            </p:txEl>
                                          </p:spTgt>
                                        </p:tgtEl>
                                        <p:attrNameLst>
                                          <p:attrName>style.visibility</p:attrName>
                                        </p:attrNameLst>
                                      </p:cBhvr>
                                      <p:to>
                                        <p:strVal val="visible"/>
                                      </p:to>
                                    </p:set>
                                    <p:animEffect transition="in" filter="barn(outVertical)">
                                      <p:cBhvr>
                                        <p:cTn id="22" dur="500"/>
                                        <p:tgtEl>
                                          <p:spTgt spid="4270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7013">
                                            <p:txEl>
                                              <p:pRg st="4" end="4"/>
                                            </p:txEl>
                                          </p:spTgt>
                                        </p:tgtEl>
                                        <p:attrNameLst>
                                          <p:attrName>style.visibility</p:attrName>
                                        </p:attrNameLst>
                                      </p:cBhvr>
                                      <p:to>
                                        <p:strVal val="visible"/>
                                      </p:to>
                                    </p:set>
                                    <p:animEffect transition="in" filter="barn(outVertical)">
                                      <p:cBhvr>
                                        <p:cTn id="27" dur="500"/>
                                        <p:tgtEl>
                                          <p:spTgt spid="42701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7013">
                                            <p:txEl>
                                              <p:pRg st="5" end="5"/>
                                            </p:txEl>
                                          </p:spTgt>
                                        </p:tgtEl>
                                        <p:attrNameLst>
                                          <p:attrName>style.visibility</p:attrName>
                                        </p:attrNameLst>
                                      </p:cBhvr>
                                      <p:to>
                                        <p:strVal val="visible"/>
                                      </p:to>
                                    </p:set>
                                    <p:animEffect transition="in" filter="barn(outVertical)">
                                      <p:cBhvr>
                                        <p:cTn id="32" dur="500"/>
                                        <p:tgtEl>
                                          <p:spTgt spid="4270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a:extLst>
              <a:ext uri="{FF2B5EF4-FFF2-40B4-BE49-F238E27FC236}">
                <a16:creationId xmlns:a16="http://schemas.microsoft.com/office/drawing/2014/main" id="{FCC76ED7-0ADF-FB47-9D47-9009DF42F661}"/>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428037" name="Text Box 5">
            <a:extLst>
              <a:ext uri="{FF2B5EF4-FFF2-40B4-BE49-F238E27FC236}">
                <a16:creationId xmlns:a16="http://schemas.microsoft.com/office/drawing/2014/main" id="{EBAA58CB-198D-4A40-BB88-9921D179A637}"/>
              </a:ext>
            </a:extLst>
          </p:cNvPr>
          <p:cNvSpPr txBox="1">
            <a:spLocks noChangeArrowheads="1"/>
          </p:cNvSpPr>
          <p:nvPr/>
        </p:nvSpPr>
        <p:spPr bwMode="auto">
          <a:xfrm>
            <a:off x="2089151" y="755651"/>
            <a:ext cx="8399463" cy="55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zh-CN"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特点：</a:t>
            </a:r>
            <a:r>
              <a:rPr lang="zh-CN" altLang="en-US" sz="3200" b="1">
                <a:solidFill>
                  <a:srgbClr val="000000"/>
                </a:solidFill>
                <a:latin typeface="华文楷体" panose="02010600040101010101" pitchFamily="2" charset="-122"/>
                <a:ea typeface="华文楷体" panose="02010600040101010101" pitchFamily="2" charset="-122"/>
              </a:rPr>
              <a:t>系统只提供共享存储器，公用数据结构的设置及对进程间同步的处理都由程序员负责。</a:t>
            </a:r>
          </a:p>
          <a:p>
            <a:pPr hangingPunct="1"/>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该通信方式效率低，只适用于传递少量数据。</a:t>
            </a:r>
          </a:p>
          <a:p>
            <a:pPr hangingPunct="1"/>
            <a:r>
              <a:rPr lang="zh-CN" altLang="en-US"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２．基于共享存储区的通信方式 </a:t>
            </a:r>
          </a:p>
          <a:p>
            <a:pPr hangingPunct="1"/>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在存储器中划出了一块共享存储区，诸进程可通过对</a:t>
            </a:r>
            <a:r>
              <a:rPr lang="zh-CN" altLang="en-US" sz="3200" b="1">
                <a:solidFill>
                  <a:srgbClr val="FF00FF"/>
                </a:solidFill>
                <a:latin typeface="华文楷体" panose="02010600040101010101" pitchFamily="2" charset="-122"/>
                <a:ea typeface="华文楷体" panose="02010600040101010101" pitchFamily="2" charset="-122"/>
              </a:rPr>
              <a:t>共享存储中的数据</a:t>
            </a:r>
            <a:r>
              <a:rPr lang="zh-CN" altLang="en-US" sz="3200" b="1">
                <a:solidFill>
                  <a:srgbClr val="000000"/>
                </a:solidFill>
                <a:latin typeface="华文楷体" panose="02010600040101010101" pitchFamily="2" charset="-122"/>
                <a:ea typeface="华文楷体" panose="02010600040101010101" pitchFamily="2" charset="-122"/>
              </a:rPr>
              <a:t>进行</a:t>
            </a:r>
            <a:r>
              <a:rPr lang="zh-CN" altLang="en-US" sz="3200" b="1">
                <a:solidFill>
                  <a:srgbClr val="FF00FF"/>
                </a:solidFill>
                <a:latin typeface="华文楷体" panose="02010600040101010101" pitchFamily="2" charset="-122"/>
                <a:ea typeface="华文楷体" panose="02010600040101010101" pitchFamily="2" charset="-122"/>
              </a:rPr>
              <a:t>读</a:t>
            </a:r>
            <a:r>
              <a:rPr lang="zh-CN" altLang="en-US" sz="3200" b="1">
                <a:solidFill>
                  <a:srgbClr val="000000"/>
                </a:solidFill>
                <a:latin typeface="华文楷体" panose="02010600040101010101" pitchFamily="2" charset="-122"/>
                <a:ea typeface="华文楷体" panose="02010600040101010101" pitchFamily="2" charset="-122"/>
              </a:rPr>
              <a:t>或</a:t>
            </a:r>
            <a:r>
              <a:rPr lang="zh-CN" altLang="en-US" sz="3200" b="1">
                <a:solidFill>
                  <a:srgbClr val="FF00FF"/>
                </a:solidFill>
                <a:latin typeface="华文楷体" panose="02010600040101010101" pitchFamily="2" charset="-122"/>
                <a:ea typeface="华文楷体" panose="02010600040101010101" pitchFamily="2" charset="-122"/>
              </a:rPr>
              <a:t>写</a:t>
            </a:r>
            <a:r>
              <a:rPr lang="zh-CN" altLang="en-US" sz="3200" b="1">
                <a:solidFill>
                  <a:srgbClr val="000000"/>
                </a:solidFill>
                <a:latin typeface="华文楷体" panose="02010600040101010101" pitchFamily="2" charset="-122"/>
                <a:ea typeface="华文楷体" panose="02010600040101010101" pitchFamily="2" charset="-122"/>
              </a:rPr>
              <a:t>来实现通信。</a:t>
            </a:r>
          </a:p>
          <a:p>
            <a:pPr>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这种通信方式可传输大量的数据，属于高级通信。</a:t>
            </a:r>
          </a:p>
        </p:txBody>
      </p:sp>
      <p:sp>
        <p:nvSpPr>
          <p:cNvPr id="134148" name="灯片编号占位符 3">
            <a:extLst>
              <a:ext uri="{FF2B5EF4-FFF2-40B4-BE49-F238E27FC236}">
                <a16:creationId xmlns:a16="http://schemas.microsoft.com/office/drawing/2014/main" id="{2E9817F2-AC17-494A-9054-B349DDA76AED}"/>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5CFCF31-2046-E743-A827-A6DA4BFDDFF1}" type="slidenum">
              <a:rPr lang="zh-CN" altLang="en-US" sz="1800"/>
              <a:pPr/>
              <a:t>27</a:t>
            </a:fld>
            <a:endParaRPr lang="en-US" altLang="zh-CN" sz="1800"/>
          </a:p>
        </p:txBody>
      </p:sp>
    </p:spTree>
    <p:extLst>
      <p:ext uri="{BB962C8B-B14F-4D97-AF65-F5344CB8AC3E}">
        <p14:creationId xmlns:p14="http://schemas.microsoft.com/office/powerpoint/2010/main" val="41685032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8037">
                                            <p:txEl>
                                              <p:pRg st="0" end="0"/>
                                            </p:txEl>
                                          </p:spTgt>
                                        </p:tgtEl>
                                        <p:attrNameLst>
                                          <p:attrName>style.visibility</p:attrName>
                                        </p:attrNameLst>
                                      </p:cBhvr>
                                      <p:to>
                                        <p:strVal val="visible"/>
                                      </p:to>
                                    </p:set>
                                    <p:animEffect transition="in" filter="barn(outVertical)">
                                      <p:cBhvr>
                                        <p:cTn id="7" dur="500"/>
                                        <p:tgtEl>
                                          <p:spTgt spid="4280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8037">
                                            <p:txEl>
                                              <p:pRg st="1" end="1"/>
                                            </p:txEl>
                                          </p:spTgt>
                                        </p:tgtEl>
                                        <p:attrNameLst>
                                          <p:attrName>style.visibility</p:attrName>
                                        </p:attrNameLst>
                                      </p:cBhvr>
                                      <p:to>
                                        <p:strVal val="visible"/>
                                      </p:to>
                                    </p:set>
                                    <p:animEffect transition="in" filter="barn(outVertical)">
                                      <p:cBhvr>
                                        <p:cTn id="12" dur="500"/>
                                        <p:tgtEl>
                                          <p:spTgt spid="4280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8037">
                                            <p:txEl>
                                              <p:pRg st="2" end="2"/>
                                            </p:txEl>
                                          </p:spTgt>
                                        </p:tgtEl>
                                        <p:attrNameLst>
                                          <p:attrName>style.visibility</p:attrName>
                                        </p:attrNameLst>
                                      </p:cBhvr>
                                      <p:to>
                                        <p:strVal val="visible"/>
                                      </p:to>
                                    </p:set>
                                    <p:animEffect transition="in" filter="barn(outVertical)">
                                      <p:cBhvr>
                                        <p:cTn id="17" dur="500"/>
                                        <p:tgtEl>
                                          <p:spTgt spid="4280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8037">
                                            <p:txEl>
                                              <p:pRg st="3" end="3"/>
                                            </p:txEl>
                                          </p:spTgt>
                                        </p:tgtEl>
                                        <p:attrNameLst>
                                          <p:attrName>style.visibility</p:attrName>
                                        </p:attrNameLst>
                                      </p:cBhvr>
                                      <p:to>
                                        <p:strVal val="visible"/>
                                      </p:to>
                                    </p:set>
                                    <p:animEffect transition="in" filter="barn(outVertical)">
                                      <p:cBhvr>
                                        <p:cTn id="22" dur="500"/>
                                        <p:tgtEl>
                                          <p:spTgt spid="4280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8037">
                                            <p:txEl>
                                              <p:pRg st="4" end="4"/>
                                            </p:txEl>
                                          </p:spTgt>
                                        </p:tgtEl>
                                        <p:attrNameLst>
                                          <p:attrName>style.visibility</p:attrName>
                                        </p:attrNameLst>
                                      </p:cBhvr>
                                      <p:to>
                                        <p:strVal val="visible"/>
                                      </p:to>
                                    </p:set>
                                    <p:animEffect transition="in" filter="barn(outVertical)">
                                      <p:cBhvr>
                                        <p:cTn id="27" dur="500"/>
                                        <p:tgtEl>
                                          <p:spTgt spid="4280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8" name="Text Box 4">
            <a:extLst>
              <a:ext uri="{FF2B5EF4-FFF2-40B4-BE49-F238E27FC236}">
                <a16:creationId xmlns:a16="http://schemas.microsoft.com/office/drawing/2014/main" id="{805F1172-B91E-F246-8F3E-358158DF7962}"/>
              </a:ext>
            </a:extLst>
          </p:cNvPr>
          <p:cNvSpPr txBox="1">
            <a:spLocks noChangeArrowheads="1"/>
          </p:cNvSpPr>
          <p:nvPr/>
        </p:nvSpPr>
        <p:spPr bwMode="auto">
          <a:xfrm>
            <a:off x="1981200" y="500064"/>
            <a:ext cx="8472488" cy="613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华文楷体" panose="02010600040101010101" pitchFamily="2" charset="-122"/>
                <a:ea typeface="华文楷体" panose="02010600040101010101" pitchFamily="2" charset="-122"/>
              </a:rPr>
              <a:t>二、管道（</a:t>
            </a:r>
            <a:r>
              <a:rPr lang="en-US" altLang="zh-CN" sz="3600" b="1">
                <a:solidFill>
                  <a:srgbClr val="0000FF"/>
                </a:solidFill>
                <a:latin typeface="华文楷体" panose="02010600040101010101" pitchFamily="2" charset="-122"/>
                <a:ea typeface="华文楷体" panose="02010600040101010101" pitchFamily="2" charset="-122"/>
              </a:rPr>
              <a:t>pipe</a:t>
            </a:r>
            <a:r>
              <a:rPr lang="zh-CN" altLang="en-US" sz="3600" b="1">
                <a:solidFill>
                  <a:srgbClr val="0000FF"/>
                </a:solidFill>
                <a:latin typeface="华文楷体" panose="02010600040101010101" pitchFamily="2" charset="-122"/>
                <a:ea typeface="华文楷体" panose="02010600040101010101" pitchFamily="2" charset="-122"/>
              </a:rPr>
              <a:t>）通信</a:t>
            </a:r>
          </a:p>
          <a:p>
            <a:r>
              <a:rPr lang="zh-CN" altLang="en-US" sz="3600" b="1">
                <a:solidFill>
                  <a:srgbClr val="0000FF"/>
                </a:solidFill>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1</a:t>
            </a:r>
            <a:r>
              <a:rPr lang="zh-CN" altLang="en-US" sz="3600" b="1">
                <a:solidFill>
                  <a:srgbClr val="0000FF"/>
                </a:solidFill>
                <a:latin typeface="华文楷体" panose="02010600040101010101" pitchFamily="2" charset="-122"/>
                <a:ea typeface="华文楷体" panose="02010600040101010101" pitchFamily="2" charset="-122"/>
              </a:rPr>
              <a:t>、管道通信的概念</a:t>
            </a:r>
            <a:r>
              <a:rPr lang="zh-CN" altLang="en-US" sz="3200" b="1">
                <a:solidFill>
                  <a:schemeClr val="tx1"/>
                </a:solidFill>
                <a:latin typeface="华文楷体" panose="02010600040101010101" pitchFamily="2" charset="-122"/>
                <a:ea typeface="华文楷体" panose="02010600040101010101" pitchFamily="2" charset="-122"/>
              </a:rPr>
              <a:t>　</a:t>
            </a:r>
          </a:p>
          <a:p>
            <a:r>
              <a:rPr lang="zh-CN" altLang="en-US" sz="3200" b="1">
                <a:solidFill>
                  <a:srgbClr val="FF3300"/>
                </a:solidFill>
                <a:latin typeface="华文楷体" panose="02010600040101010101" pitchFamily="2" charset="-122"/>
                <a:ea typeface="华文楷体" panose="02010600040101010101" pitchFamily="2" charset="-122"/>
              </a:rPr>
              <a:t>     管道：</a:t>
            </a:r>
            <a:r>
              <a:rPr lang="zh-CN" altLang="en-US" sz="3200" b="1">
                <a:solidFill>
                  <a:srgbClr val="000000"/>
                </a:solidFill>
                <a:latin typeface="华文楷体" panose="02010600040101010101" pitchFamily="2" charset="-122"/>
                <a:ea typeface="华文楷体" panose="02010600040101010101" pitchFamily="2" charset="-122"/>
              </a:rPr>
              <a:t>是指用于连接一个读进程和一个写进程，以实现它们之间通信的</a:t>
            </a:r>
            <a:r>
              <a:rPr lang="zh-CN" altLang="en-US" sz="3200" b="1">
                <a:solidFill>
                  <a:srgbClr val="FF00FF"/>
                </a:solidFill>
                <a:latin typeface="华文楷体" panose="02010600040101010101" pitchFamily="2" charset="-122"/>
                <a:ea typeface="华文楷体" panose="02010600040101010101" pitchFamily="2" charset="-122"/>
              </a:rPr>
              <a:t>共享文件</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又称为 </a:t>
            </a:r>
            <a:r>
              <a:rPr lang="en-US" altLang="zh-CN" sz="3200" b="1">
                <a:solidFill>
                  <a:srgbClr val="000000"/>
                </a:solidFill>
                <a:latin typeface="华文楷体" panose="02010600040101010101" pitchFamily="2" charset="-122"/>
                <a:ea typeface="华文楷体" panose="02010600040101010101" pitchFamily="2" charset="-122"/>
              </a:rPr>
              <a:t>pipe </a:t>
            </a:r>
            <a:r>
              <a:rPr lang="zh-CN" altLang="en-US" sz="3200" b="1">
                <a:solidFill>
                  <a:srgbClr val="000000"/>
                </a:solidFill>
                <a:latin typeface="华文楷体" panose="02010600040101010101" pitchFamily="2" charset="-122"/>
                <a:ea typeface="华文楷体" panose="02010600040101010101" pitchFamily="2" charset="-122"/>
              </a:rPr>
              <a:t>文件。</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发送进程：</a:t>
            </a:r>
            <a:r>
              <a:rPr lang="zh-CN" altLang="en-US" sz="3200" b="1">
                <a:solidFill>
                  <a:srgbClr val="000000"/>
                </a:solidFill>
                <a:latin typeface="华文楷体" panose="02010600040101010101" pitchFamily="2" charset="-122"/>
                <a:ea typeface="华文楷体" panose="02010600040101010101" pitchFamily="2" charset="-122"/>
              </a:rPr>
              <a:t>向管道（共享文件）提供数据输入的进程。</a:t>
            </a:r>
          </a:p>
          <a:p>
            <a:r>
              <a:rPr lang="zh-CN" altLang="en-US" sz="3200" b="1">
                <a:solidFill>
                  <a:srgbClr val="0000FF"/>
                </a:solidFill>
                <a:latin typeface="华文楷体" panose="02010600040101010101" pitchFamily="2" charset="-122"/>
                <a:ea typeface="华文楷体" panose="02010600040101010101" pitchFamily="2" charset="-122"/>
              </a:rPr>
              <a:t>        接收进程：</a:t>
            </a:r>
            <a:r>
              <a:rPr lang="zh-CN" altLang="en-US" sz="3200" b="1">
                <a:solidFill>
                  <a:srgbClr val="000000"/>
                </a:solidFill>
                <a:latin typeface="华文楷体" panose="02010600040101010101" pitchFamily="2" charset="-122"/>
                <a:ea typeface="华文楷体" panose="02010600040101010101" pitchFamily="2" charset="-122"/>
              </a:rPr>
              <a:t>从管道（共享文件）接收数据的进程。</a:t>
            </a:r>
          </a:p>
          <a:p>
            <a:r>
              <a:rPr lang="zh-CN" altLang="en-US" sz="3200" b="1">
                <a:solidFill>
                  <a:srgbClr val="0000FF"/>
                </a:solidFill>
                <a:latin typeface="华文楷体" panose="02010600040101010101" pitchFamily="2" charset="-122"/>
                <a:ea typeface="华文楷体" panose="02010600040101010101" pitchFamily="2" charset="-122"/>
              </a:rPr>
              <a:t>　　 管道通信：</a:t>
            </a:r>
            <a:r>
              <a:rPr lang="zh-CN" altLang="en-US" sz="3200" b="1">
                <a:solidFill>
                  <a:srgbClr val="000000"/>
                </a:solidFill>
                <a:latin typeface="华文楷体" panose="02010600040101010101" pitchFamily="2" charset="-122"/>
                <a:ea typeface="华文楷体" panose="02010600040101010101" pitchFamily="2" charset="-122"/>
              </a:rPr>
              <a:t>发送进程和接收进程利用管道进行的通信方式。</a:t>
            </a:r>
          </a:p>
        </p:txBody>
      </p:sp>
      <p:sp>
        <p:nvSpPr>
          <p:cNvPr id="135171" name="Rectangle 5">
            <a:extLst>
              <a:ext uri="{FF2B5EF4-FFF2-40B4-BE49-F238E27FC236}">
                <a16:creationId xmlns:a16="http://schemas.microsoft.com/office/drawing/2014/main" id="{F8799633-5691-DD4C-8AC0-D36AE52869BF}"/>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5172" name="灯片编号占位符 3">
            <a:extLst>
              <a:ext uri="{FF2B5EF4-FFF2-40B4-BE49-F238E27FC236}">
                <a16:creationId xmlns:a16="http://schemas.microsoft.com/office/drawing/2014/main" id="{4F3663EC-EFDB-2C46-AC07-52B6E3782B7D}"/>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20E63D8-DD54-2E4F-B1C2-7ED251147572}" type="slidenum">
              <a:rPr lang="zh-CN" altLang="en-US" sz="1800"/>
              <a:pPr/>
              <a:t>28</a:t>
            </a:fld>
            <a:endParaRPr lang="en-US" altLang="zh-CN" sz="1800"/>
          </a:p>
        </p:txBody>
      </p:sp>
    </p:spTree>
    <p:extLst>
      <p:ext uri="{BB962C8B-B14F-4D97-AF65-F5344CB8AC3E}">
        <p14:creationId xmlns:p14="http://schemas.microsoft.com/office/powerpoint/2010/main" val="3333164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31108">
                                            <p:txEl>
                                              <p:pRg st="0" end="0"/>
                                            </p:txEl>
                                          </p:spTgt>
                                        </p:tgtEl>
                                        <p:attrNameLst>
                                          <p:attrName>style.visibility</p:attrName>
                                        </p:attrNameLst>
                                      </p:cBhvr>
                                      <p:to>
                                        <p:strVal val="visible"/>
                                      </p:to>
                                    </p:set>
                                    <p:animEffect transition="in" filter="barn(outVertical)">
                                      <p:cBhvr>
                                        <p:cTn id="7" dur="500"/>
                                        <p:tgtEl>
                                          <p:spTgt spid="4311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31108">
                                            <p:txEl>
                                              <p:pRg st="1" end="1"/>
                                            </p:txEl>
                                          </p:spTgt>
                                        </p:tgtEl>
                                        <p:attrNameLst>
                                          <p:attrName>style.visibility</p:attrName>
                                        </p:attrNameLst>
                                      </p:cBhvr>
                                      <p:to>
                                        <p:strVal val="visible"/>
                                      </p:to>
                                    </p:set>
                                    <p:animEffect transition="in" filter="barn(outVertical)">
                                      <p:cBhvr>
                                        <p:cTn id="12" dur="500"/>
                                        <p:tgtEl>
                                          <p:spTgt spid="4311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1108">
                                            <p:txEl>
                                              <p:pRg st="2" end="2"/>
                                            </p:txEl>
                                          </p:spTgt>
                                        </p:tgtEl>
                                        <p:attrNameLst>
                                          <p:attrName>style.visibility</p:attrName>
                                        </p:attrNameLst>
                                      </p:cBhvr>
                                      <p:to>
                                        <p:strVal val="visible"/>
                                      </p:to>
                                    </p:set>
                                    <p:animEffect transition="in" filter="barn(outVertical)">
                                      <p:cBhvr>
                                        <p:cTn id="17" dur="500"/>
                                        <p:tgtEl>
                                          <p:spTgt spid="43110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31108">
                                            <p:txEl>
                                              <p:pRg st="3" end="3"/>
                                            </p:txEl>
                                          </p:spTgt>
                                        </p:tgtEl>
                                        <p:attrNameLst>
                                          <p:attrName>style.visibility</p:attrName>
                                        </p:attrNameLst>
                                      </p:cBhvr>
                                      <p:to>
                                        <p:strVal val="visible"/>
                                      </p:to>
                                    </p:set>
                                    <p:animEffect transition="in" filter="barn(outVertical)">
                                      <p:cBhvr>
                                        <p:cTn id="22" dur="500"/>
                                        <p:tgtEl>
                                          <p:spTgt spid="43110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31108">
                                            <p:txEl>
                                              <p:pRg st="4" end="4"/>
                                            </p:txEl>
                                          </p:spTgt>
                                        </p:tgtEl>
                                        <p:attrNameLst>
                                          <p:attrName>style.visibility</p:attrName>
                                        </p:attrNameLst>
                                      </p:cBhvr>
                                      <p:to>
                                        <p:strVal val="visible"/>
                                      </p:to>
                                    </p:set>
                                    <p:animEffect transition="in" filter="barn(outVertical)">
                                      <p:cBhvr>
                                        <p:cTn id="27" dur="500"/>
                                        <p:tgtEl>
                                          <p:spTgt spid="4311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31108">
                                            <p:txEl>
                                              <p:pRg st="5" end="5"/>
                                            </p:txEl>
                                          </p:spTgt>
                                        </p:tgtEl>
                                        <p:attrNameLst>
                                          <p:attrName>style.visibility</p:attrName>
                                        </p:attrNameLst>
                                      </p:cBhvr>
                                      <p:to>
                                        <p:strVal val="visible"/>
                                      </p:to>
                                    </p:set>
                                    <p:animEffect transition="in" filter="barn(outVertical)">
                                      <p:cBhvr>
                                        <p:cTn id="32" dur="500"/>
                                        <p:tgtEl>
                                          <p:spTgt spid="4311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8"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2" name="Text Box 4">
            <a:extLst>
              <a:ext uri="{FF2B5EF4-FFF2-40B4-BE49-F238E27FC236}">
                <a16:creationId xmlns:a16="http://schemas.microsoft.com/office/drawing/2014/main" id="{E45851EF-0B1F-394E-B253-6064C53AB0AA}"/>
              </a:ext>
            </a:extLst>
          </p:cNvPr>
          <p:cNvSpPr txBox="1">
            <a:spLocks noChangeArrowheads="1"/>
          </p:cNvSpPr>
          <p:nvPr/>
        </p:nvSpPr>
        <p:spPr bwMode="auto">
          <a:xfrm>
            <a:off x="2209800" y="757238"/>
            <a:ext cx="8077200" cy="61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en-US" altLang="zh-CN" sz="3600" b="1">
                <a:solidFill>
                  <a:srgbClr val="0000FF"/>
                </a:solidFill>
                <a:latin typeface="华文楷体" panose="02010600040101010101" pitchFamily="2" charset="-122"/>
                <a:ea typeface="华文楷体" panose="02010600040101010101" pitchFamily="2" charset="-122"/>
              </a:rPr>
              <a:t>2</a:t>
            </a:r>
            <a:r>
              <a:rPr lang="zh-CN" altLang="en-US" sz="3600" b="1">
                <a:solidFill>
                  <a:srgbClr val="0000FF"/>
                </a:solidFill>
                <a:latin typeface="华文楷体" panose="02010600040101010101" pitchFamily="2" charset="-122"/>
                <a:ea typeface="华文楷体" panose="02010600040101010101" pitchFamily="2" charset="-122"/>
              </a:rPr>
              <a:t>、管道通信机制的功能</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（１）互斥</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当一个进程正在对管道进行读</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写操作时，另一进程必须等待。</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（２）同步</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当写（输入）进程把一定数量数据写入管道后，便去睡眠等待，直到读（输出）进程取走数据后，再把它唤醒。</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（３）确定对方是否存在</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只有确定对方存在时，方能通信。</a:t>
            </a:r>
          </a:p>
        </p:txBody>
      </p:sp>
      <p:sp>
        <p:nvSpPr>
          <p:cNvPr id="136195" name="Rectangle 5">
            <a:extLst>
              <a:ext uri="{FF2B5EF4-FFF2-40B4-BE49-F238E27FC236}">
                <a16:creationId xmlns:a16="http://schemas.microsoft.com/office/drawing/2014/main" id="{D01BD106-F6A5-EA45-AB63-F49289A3DEBF}"/>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35581615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32132">
                                            <p:txEl>
                                              <p:pRg st="0" end="0"/>
                                            </p:txEl>
                                          </p:spTgt>
                                        </p:tgtEl>
                                        <p:attrNameLst>
                                          <p:attrName>style.visibility</p:attrName>
                                        </p:attrNameLst>
                                      </p:cBhvr>
                                      <p:to>
                                        <p:strVal val="visible"/>
                                      </p:to>
                                    </p:set>
                                    <p:animEffect transition="in" filter="barn(outVertical)">
                                      <p:cBhvr>
                                        <p:cTn id="7" dur="500"/>
                                        <p:tgtEl>
                                          <p:spTgt spid="4321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32132">
                                            <p:txEl>
                                              <p:pRg st="1" end="1"/>
                                            </p:txEl>
                                          </p:spTgt>
                                        </p:tgtEl>
                                        <p:attrNameLst>
                                          <p:attrName>style.visibility</p:attrName>
                                        </p:attrNameLst>
                                      </p:cBhvr>
                                      <p:to>
                                        <p:strVal val="visible"/>
                                      </p:to>
                                    </p:set>
                                    <p:animEffect transition="in" filter="barn(outVertical)">
                                      <p:cBhvr>
                                        <p:cTn id="12" dur="500"/>
                                        <p:tgtEl>
                                          <p:spTgt spid="4321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2132">
                                            <p:txEl>
                                              <p:pRg st="2" end="2"/>
                                            </p:txEl>
                                          </p:spTgt>
                                        </p:tgtEl>
                                        <p:attrNameLst>
                                          <p:attrName>style.visibility</p:attrName>
                                        </p:attrNameLst>
                                      </p:cBhvr>
                                      <p:to>
                                        <p:strVal val="visible"/>
                                      </p:to>
                                    </p:set>
                                    <p:animEffect transition="in" filter="barn(outVertical)">
                                      <p:cBhvr>
                                        <p:cTn id="17" dur="500"/>
                                        <p:tgtEl>
                                          <p:spTgt spid="4321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32132">
                                            <p:txEl>
                                              <p:pRg st="3" end="3"/>
                                            </p:txEl>
                                          </p:spTgt>
                                        </p:tgtEl>
                                        <p:attrNameLst>
                                          <p:attrName>style.visibility</p:attrName>
                                        </p:attrNameLst>
                                      </p:cBhvr>
                                      <p:to>
                                        <p:strVal val="visible"/>
                                      </p:to>
                                    </p:set>
                                    <p:animEffect transition="in" filter="barn(outVertical)">
                                      <p:cBhvr>
                                        <p:cTn id="22" dur="500"/>
                                        <p:tgtEl>
                                          <p:spTgt spid="4321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32132">
                                            <p:txEl>
                                              <p:pRg st="4" end="4"/>
                                            </p:txEl>
                                          </p:spTgt>
                                        </p:tgtEl>
                                        <p:attrNameLst>
                                          <p:attrName>style.visibility</p:attrName>
                                        </p:attrNameLst>
                                      </p:cBhvr>
                                      <p:to>
                                        <p:strVal val="visible"/>
                                      </p:to>
                                    </p:set>
                                    <p:animEffect transition="in" filter="barn(outVertical)">
                                      <p:cBhvr>
                                        <p:cTn id="27" dur="500"/>
                                        <p:tgtEl>
                                          <p:spTgt spid="43213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32132">
                                            <p:txEl>
                                              <p:pRg st="5" end="5"/>
                                            </p:txEl>
                                          </p:spTgt>
                                        </p:tgtEl>
                                        <p:attrNameLst>
                                          <p:attrName>style.visibility</p:attrName>
                                        </p:attrNameLst>
                                      </p:cBhvr>
                                      <p:to>
                                        <p:strVal val="visible"/>
                                      </p:to>
                                    </p:set>
                                    <p:animEffect transition="in" filter="barn(outVertical)">
                                      <p:cBhvr>
                                        <p:cTn id="32" dur="500"/>
                                        <p:tgtEl>
                                          <p:spTgt spid="4321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32132">
                                            <p:txEl>
                                              <p:pRg st="6" end="6"/>
                                            </p:txEl>
                                          </p:spTgt>
                                        </p:tgtEl>
                                        <p:attrNameLst>
                                          <p:attrName>style.visibility</p:attrName>
                                        </p:attrNameLst>
                                      </p:cBhvr>
                                      <p:to>
                                        <p:strVal val="visible"/>
                                      </p:to>
                                    </p:set>
                                    <p:animEffect transition="in" filter="barn(outVertical)">
                                      <p:cBhvr>
                                        <p:cTn id="37" dur="500"/>
                                        <p:tgtEl>
                                          <p:spTgt spid="4321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3</a:t>
            </a:fld>
            <a:endParaRPr lang="en-US" altLang="zh-CN"/>
          </a:p>
        </p:txBody>
      </p:sp>
      <p:pic>
        <p:nvPicPr>
          <p:cNvPr id="4" name="Picture 3">
            <a:extLst>
              <a:ext uri="{FF2B5EF4-FFF2-40B4-BE49-F238E27FC236}">
                <a16:creationId xmlns:a16="http://schemas.microsoft.com/office/drawing/2014/main" id="{1DD8D4E9-E22A-5542-8F93-806F5C96522C}"/>
              </a:ext>
            </a:extLst>
          </p:cNvPr>
          <p:cNvPicPr>
            <a:picLocks noChangeAspect="1"/>
          </p:cNvPicPr>
          <p:nvPr/>
        </p:nvPicPr>
        <p:blipFill rotWithShape="1">
          <a:blip r:embed="rId3"/>
          <a:srcRect r="83193" b="85235"/>
          <a:stretch/>
        </p:blipFill>
        <p:spPr>
          <a:xfrm>
            <a:off x="271902" y="429247"/>
            <a:ext cx="1935666" cy="885825"/>
          </a:xfrm>
          <a:prstGeom prst="rect">
            <a:avLst/>
          </a:prstGeom>
        </p:spPr>
      </p:pic>
      <p:pic>
        <p:nvPicPr>
          <p:cNvPr id="5" name="Picture 4">
            <a:extLst>
              <a:ext uri="{FF2B5EF4-FFF2-40B4-BE49-F238E27FC236}">
                <a16:creationId xmlns:a16="http://schemas.microsoft.com/office/drawing/2014/main" id="{49F72A83-52B8-7A4F-83CE-D725389F76A7}"/>
              </a:ext>
            </a:extLst>
          </p:cNvPr>
          <p:cNvPicPr>
            <a:picLocks noChangeAspect="1"/>
          </p:cNvPicPr>
          <p:nvPr/>
        </p:nvPicPr>
        <p:blipFill rotWithShape="1">
          <a:blip r:embed="rId3"/>
          <a:srcRect l="16807" b="85235"/>
          <a:stretch/>
        </p:blipFill>
        <p:spPr>
          <a:xfrm>
            <a:off x="2207568" y="429247"/>
            <a:ext cx="9581548" cy="885825"/>
          </a:xfrm>
          <a:prstGeom prst="rect">
            <a:avLst/>
          </a:prstGeom>
        </p:spPr>
      </p:pic>
      <p:pic>
        <p:nvPicPr>
          <p:cNvPr id="6" name="Picture 5">
            <a:extLst>
              <a:ext uri="{FF2B5EF4-FFF2-40B4-BE49-F238E27FC236}">
                <a16:creationId xmlns:a16="http://schemas.microsoft.com/office/drawing/2014/main" id="{1426F1EF-AB22-1840-8F69-EA4A9EAB317F}"/>
              </a:ext>
            </a:extLst>
          </p:cNvPr>
          <p:cNvPicPr>
            <a:picLocks noChangeAspect="1"/>
          </p:cNvPicPr>
          <p:nvPr/>
        </p:nvPicPr>
        <p:blipFill rotWithShape="1">
          <a:blip r:embed="rId3"/>
          <a:srcRect t="14765" r="83193" b="53601"/>
          <a:stretch/>
        </p:blipFill>
        <p:spPr>
          <a:xfrm>
            <a:off x="271902" y="1315072"/>
            <a:ext cx="1935666" cy="1897904"/>
          </a:xfrm>
          <a:prstGeom prst="rect">
            <a:avLst/>
          </a:prstGeom>
        </p:spPr>
      </p:pic>
      <p:pic>
        <p:nvPicPr>
          <p:cNvPr id="8" name="Picture 7">
            <a:extLst>
              <a:ext uri="{FF2B5EF4-FFF2-40B4-BE49-F238E27FC236}">
                <a16:creationId xmlns:a16="http://schemas.microsoft.com/office/drawing/2014/main" id="{A788957E-4550-1E4D-BC6B-0F50220D21BA}"/>
              </a:ext>
            </a:extLst>
          </p:cNvPr>
          <p:cNvPicPr>
            <a:picLocks noChangeAspect="1"/>
          </p:cNvPicPr>
          <p:nvPr/>
        </p:nvPicPr>
        <p:blipFill rotWithShape="1">
          <a:blip r:embed="rId3"/>
          <a:srcRect l="16808" t="14765" r="-1" b="56001"/>
          <a:stretch/>
        </p:blipFill>
        <p:spPr>
          <a:xfrm>
            <a:off x="2207568" y="1315072"/>
            <a:ext cx="9581548" cy="1753888"/>
          </a:xfrm>
          <a:prstGeom prst="rect">
            <a:avLst/>
          </a:prstGeom>
        </p:spPr>
      </p:pic>
      <p:pic>
        <p:nvPicPr>
          <p:cNvPr id="9" name="Picture 8">
            <a:extLst>
              <a:ext uri="{FF2B5EF4-FFF2-40B4-BE49-F238E27FC236}">
                <a16:creationId xmlns:a16="http://schemas.microsoft.com/office/drawing/2014/main" id="{5A55F3DE-C0F5-D94E-86F8-3E4B78A4E941}"/>
              </a:ext>
            </a:extLst>
          </p:cNvPr>
          <p:cNvPicPr>
            <a:picLocks noChangeAspect="1"/>
          </p:cNvPicPr>
          <p:nvPr/>
        </p:nvPicPr>
        <p:blipFill rotWithShape="1">
          <a:blip r:embed="rId3"/>
          <a:srcRect t="43999" r="83193" b="38836"/>
          <a:stretch/>
        </p:blipFill>
        <p:spPr>
          <a:xfrm>
            <a:off x="271902" y="3068960"/>
            <a:ext cx="1935667" cy="1029841"/>
          </a:xfrm>
          <a:prstGeom prst="rect">
            <a:avLst/>
          </a:prstGeom>
        </p:spPr>
      </p:pic>
      <p:pic>
        <p:nvPicPr>
          <p:cNvPr id="10" name="Picture 9">
            <a:extLst>
              <a:ext uri="{FF2B5EF4-FFF2-40B4-BE49-F238E27FC236}">
                <a16:creationId xmlns:a16="http://schemas.microsoft.com/office/drawing/2014/main" id="{C0B21577-89B9-E44B-B9DD-FF5C79B43933}"/>
              </a:ext>
            </a:extLst>
          </p:cNvPr>
          <p:cNvPicPr>
            <a:picLocks noChangeAspect="1"/>
          </p:cNvPicPr>
          <p:nvPr/>
        </p:nvPicPr>
        <p:blipFill rotWithShape="1">
          <a:blip r:embed="rId3"/>
          <a:srcRect l="16807" t="43999" r="1078" b="38836"/>
          <a:stretch/>
        </p:blipFill>
        <p:spPr>
          <a:xfrm>
            <a:off x="2207566" y="3068960"/>
            <a:ext cx="9457385" cy="1029842"/>
          </a:xfrm>
          <a:prstGeom prst="rect">
            <a:avLst/>
          </a:prstGeom>
        </p:spPr>
      </p:pic>
      <p:pic>
        <p:nvPicPr>
          <p:cNvPr id="11" name="Picture 10">
            <a:extLst>
              <a:ext uri="{FF2B5EF4-FFF2-40B4-BE49-F238E27FC236}">
                <a16:creationId xmlns:a16="http://schemas.microsoft.com/office/drawing/2014/main" id="{5C955C98-6A04-4043-A312-49720171037F}"/>
              </a:ext>
            </a:extLst>
          </p:cNvPr>
          <p:cNvPicPr>
            <a:picLocks noChangeAspect="1"/>
          </p:cNvPicPr>
          <p:nvPr/>
        </p:nvPicPr>
        <p:blipFill rotWithShape="1">
          <a:blip r:embed="rId3"/>
          <a:srcRect t="61164" r="83193"/>
          <a:stretch/>
        </p:blipFill>
        <p:spPr>
          <a:xfrm>
            <a:off x="271902" y="4098801"/>
            <a:ext cx="1935664" cy="2329951"/>
          </a:xfrm>
          <a:prstGeom prst="rect">
            <a:avLst/>
          </a:prstGeom>
        </p:spPr>
      </p:pic>
      <p:pic>
        <p:nvPicPr>
          <p:cNvPr id="12" name="Picture 11">
            <a:extLst>
              <a:ext uri="{FF2B5EF4-FFF2-40B4-BE49-F238E27FC236}">
                <a16:creationId xmlns:a16="http://schemas.microsoft.com/office/drawing/2014/main" id="{747CBED9-1442-4349-BD12-FA7FD8AD8C74}"/>
              </a:ext>
            </a:extLst>
          </p:cNvPr>
          <p:cNvPicPr>
            <a:picLocks noChangeAspect="1"/>
          </p:cNvPicPr>
          <p:nvPr/>
        </p:nvPicPr>
        <p:blipFill rotWithShape="1">
          <a:blip r:embed="rId3"/>
          <a:srcRect l="16807" t="61165" b="-1"/>
          <a:stretch/>
        </p:blipFill>
        <p:spPr>
          <a:xfrm>
            <a:off x="2207566" y="4098801"/>
            <a:ext cx="9581550" cy="2329951"/>
          </a:xfrm>
          <a:prstGeom prst="rect">
            <a:avLst/>
          </a:prstGeom>
        </p:spPr>
      </p:pic>
    </p:spTree>
    <p:extLst>
      <p:ext uri="{BB962C8B-B14F-4D97-AF65-F5344CB8AC3E}">
        <p14:creationId xmlns:p14="http://schemas.microsoft.com/office/powerpoint/2010/main" val="215427178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0" name="Text Box 4">
            <a:extLst>
              <a:ext uri="{FF2B5EF4-FFF2-40B4-BE49-F238E27FC236}">
                <a16:creationId xmlns:a16="http://schemas.microsoft.com/office/drawing/2014/main" id="{025549E0-B1EC-8742-A8C5-51DAAE4B4CFA}"/>
              </a:ext>
            </a:extLst>
          </p:cNvPr>
          <p:cNvSpPr txBox="1">
            <a:spLocks noChangeArrowheads="1"/>
          </p:cNvSpPr>
          <p:nvPr/>
        </p:nvSpPr>
        <p:spPr bwMode="auto">
          <a:xfrm>
            <a:off x="1981200" y="609601"/>
            <a:ext cx="8472488" cy="655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zh-CN" altLang="en-US" sz="3600" b="1">
                <a:solidFill>
                  <a:srgbClr val="0000FF"/>
                </a:solidFill>
                <a:latin typeface="华文楷体" panose="02010600040101010101" pitchFamily="2" charset="-122"/>
                <a:ea typeface="华文楷体" panose="02010600040101010101" pitchFamily="2" charset="-122"/>
              </a:rPr>
              <a:t>三、消息传递系统</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00"/>
                </a:solidFill>
                <a:latin typeface="华文楷体" panose="02010600040101010101" pitchFamily="2" charset="-122"/>
                <a:ea typeface="华文楷体" panose="02010600040101010101" pitchFamily="2" charset="-122"/>
              </a:rPr>
              <a:t>在消息传递系统中，进程间的数据交换以消息（</a:t>
            </a:r>
            <a:r>
              <a:rPr lang="en-US" altLang="zh-CN" sz="3600" b="1">
                <a:solidFill>
                  <a:srgbClr val="000000"/>
                </a:solidFill>
                <a:latin typeface="华文楷体" panose="02010600040101010101" pitchFamily="2" charset="-122"/>
                <a:ea typeface="华文楷体" panose="02010600040101010101" pitchFamily="2" charset="-122"/>
              </a:rPr>
              <a:t>message</a:t>
            </a:r>
            <a:r>
              <a:rPr lang="zh-CN" altLang="en-US" sz="3600" b="1">
                <a:solidFill>
                  <a:srgbClr val="000000"/>
                </a:solidFill>
                <a:latin typeface="华文楷体" panose="02010600040101010101" pitchFamily="2" charset="-122"/>
                <a:ea typeface="华文楷体" panose="02010600040101010101" pitchFamily="2" charset="-122"/>
              </a:rPr>
              <a:t>）为单位；在计算机网络中，又称为报文。</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FF"/>
                </a:solidFill>
                <a:latin typeface="华文楷体" panose="02010600040101010101" pitchFamily="2" charset="-122"/>
                <a:ea typeface="华文楷体" panose="02010600040101010101" pitchFamily="2" charset="-122"/>
              </a:rPr>
              <a:t>程序员直接利用系统提供的一组通信命令（原语）来实现通信。</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00"/>
                </a:solidFill>
                <a:latin typeface="华文楷体" panose="02010600040101010101" pitchFamily="2" charset="-122"/>
                <a:ea typeface="华文楷体" panose="02010600040101010101" pitchFamily="2" charset="-122"/>
              </a:rPr>
              <a:t>通信操作过程对用户是透明的，故目前广泛应用于单机系统、多机系统及计算机网络中。</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p>
        </p:txBody>
      </p:sp>
      <p:sp>
        <p:nvSpPr>
          <p:cNvPr id="137219" name="Rectangle 5">
            <a:extLst>
              <a:ext uri="{FF2B5EF4-FFF2-40B4-BE49-F238E27FC236}">
                <a16:creationId xmlns:a16="http://schemas.microsoft.com/office/drawing/2014/main" id="{FCFC4D92-DBD7-264D-99CF-ACD5D47729AE}"/>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7220" name="灯片编号占位符 3">
            <a:extLst>
              <a:ext uri="{FF2B5EF4-FFF2-40B4-BE49-F238E27FC236}">
                <a16:creationId xmlns:a16="http://schemas.microsoft.com/office/drawing/2014/main" id="{857CD22D-C274-064C-A976-68829DAD543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9024847-93FD-7D4E-B7F6-28D7DA1A599B}" type="slidenum">
              <a:rPr lang="zh-CN" altLang="en-US" sz="1800"/>
              <a:pPr/>
              <a:t>30</a:t>
            </a:fld>
            <a:endParaRPr lang="en-US" altLang="zh-CN" sz="1800"/>
          </a:p>
        </p:txBody>
      </p:sp>
    </p:spTree>
    <p:extLst>
      <p:ext uri="{BB962C8B-B14F-4D97-AF65-F5344CB8AC3E}">
        <p14:creationId xmlns:p14="http://schemas.microsoft.com/office/powerpoint/2010/main" val="18161816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9060">
                                            <p:txEl>
                                              <p:pRg st="0" end="0"/>
                                            </p:txEl>
                                          </p:spTgt>
                                        </p:tgtEl>
                                        <p:attrNameLst>
                                          <p:attrName>style.visibility</p:attrName>
                                        </p:attrNameLst>
                                      </p:cBhvr>
                                      <p:to>
                                        <p:strVal val="visible"/>
                                      </p:to>
                                    </p:set>
                                    <p:animEffect transition="in" filter="barn(outVertical)">
                                      <p:cBhvr>
                                        <p:cTn id="7" dur="500"/>
                                        <p:tgtEl>
                                          <p:spTgt spid="429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9060">
                                            <p:txEl>
                                              <p:pRg st="1" end="1"/>
                                            </p:txEl>
                                          </p:spTgt>
                                        </p:tgtEl>
                                        <p:attrNameLst>
                                          <p:attrName>style.visibility</p:attrName>
                                        </p:attrNameLst>
                                      </p:cBhvr>
                                      <p:to>
                                        <p:strVal val="visible"/>
                                      </p:to>
                                    </p:set>
                                    <p:animEffect transition="in" filter="barn(outVertical)">
                                      <p:cBhvr>
                                        <p:cTn id="12" dur="500"/>
                                        <p:tgtEl>
                                          <p:spTgt spid="4290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9060">
                                            <p:txEl>
                                              <p:pRg st="2" end="2"/>
                                            </p:txEl>
                                          </p:spTgt>
                                        </p:tgtEl>
                                        <p:attrNameLst>
                                          <p:attrName>style.visibility</p:attrName>
                                        </p:attrNameLst>
                                      </p:cBhvr>
                                      <p:to>
                                        <p:strVal val="visible"/>
                                      </p:to>
                                    </p:set>
                                    <p:animEffect transition="in" filter="barn(outVertical)">
                                      <p:cBhvr>
                                        <p:cTn id="17" dur="500"/>
                                        <p:tgtEl>
                                          <p:spTgt spid="42906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9060">
                                            <p:txEl>
                                              <p:pRg st="3" end="3"/>
                                            </p:txEl>
                                          </p:spTgt>
                                        </p:tgtEl>
                                        <p:attrNameLst>
                                          <p:attrName>style.visibility</p:attrName>
                                        </p:attrNameLst>
                                      </p:cBhvr>
                                      <p:to>
                                        <p:strVal val="visible"/>
                                      </p:to>
                                    </p:set>
                                    <p:animEffect transition="in" filter="barn(outVertical)">
                                      <p:cBhvr>
                                        <p:cTn id="22" dur="500"/>
                                        <p:tgtEl>
                                          <p:spTgt spid="42906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9060">
                                            <p:txEl>
                                              <p:pRg st="4" end="4"/>
                                            </p:txEl>
                                          </p:spTgt>
                                        </p:tgtEl>
                                        <p:attrNameLst>
                                          <p:attrName>style.visibility</p:attrName>
                                        </p:attrNameLst>
                                      </p:cBhvr>
                                      <p:to>
                                        <p:strVal val="visible"/>
                                      </p:to>
                                    </p:set>
                                    <p:animEffect transition="in" filter="barn(outVertical)">
                                      <p:cBhvr>
                                        <p:cTn id="27" dur="500"/>
                                        <p:tgtEl>
                                          <p:spTgt spid="4290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Box 4">
            <a:extLst>
              <a:ext uri="{FF2B5EF4-FFF2-40B4-BE49-F238E27FC236}">
                <a16:creationId xmlns:a16="http://schemas.microsoft.com/office/drawing/2014/main" id="{732DEC4E-A14D-B848-8E1F-67F8623262F8}"/>
              </a:ext>
            </a:extLst>
          </p:cNvPr>
          <p:cNvSpPr txBox="1">
            <a:spLocks noChangeArrowheads="1"/>
          </p:cNvSpPr>
          <p:nvPr/>
        </p:nvSpPr>
        <p:spPr bwMode="auto">
          <a:xfrm>
            <a:off x="2057400" y="706438"/>
            <a:ext cx="8396288"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FF00FF"/>
                </a:solidFill>
                <a:latin typeface="华文楷体" panose="02010600040101010101" pitchFamily="2" charset="-122"/>
                <a:ea typeface="华文楷体" panose="02010600040101010101" pitchFamily="2" charset="-122"/>
              </a:rPr>
              <a:t>消息传递系统类型</a:t>
            </a:r>
            <a:endParaRPr lang="en-US" altLang="zh-CN" sz="3600" b="1">
              <a:solidFill>
                <a:srgbClr val="FF00FF"/>
              </a:solidFill>
              <a:latin typeface="华文楷体" panose="02010600040101010101" pitchFamily="2" charset="-122"/>
              <a:ea typeface="华文楷体" panose="02010600040101010101" pitchFamily="2" charset="-122"/>
            </a:endParaRPr>
          </a:p>
          <a:p>
            <a:r>
              <a:rPr lang="zh-CN" altLang="en-US" sz="3200" b="1">
                <a:solidFill>
                  <a:srgbClr val="FF0000"/>
                </a:solidFill>
                <a:latin typeface="华文楷体" panose="02010600040101010101" pitchFamily="2" charset="-122"/>
                <a:ea typeface="华文楷体" panose="02010600040101010101" pitchFamily="2" charset="-122"/>
              </a:rPr>
              <a:t>  １、直接通信方式</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发送进程直接将消息发送给接收进程，并将它挂在接收进程的消息缓冲队列上。接收进程从消息缓冲队列中取得消息。</a:t>
            </a:r>
          </a:p>
          <a:p>
            <a:r>
              <a:rPr lang="zh-CN" altLang="en-US" sz="3200" b="1">
                <a:solidFill>
                  <a:srgbClr val="FF0000"/>
                </a:solidFill>
                <a:latin typeface="华文楷体" panose="02010600040101010101" pitchFamily="2" charset="-122"/>
                <a:ea typeface="华文楷体" panose="02010600040101010101" pitchFamily="2" charset="-122"/>
              </a:rPr>
              <a:t>  ２、间接通信方式</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发送进程将消息发送到某种中间实体中，接收进程从中取得消息，这种中间实体一般称为邮箱；这种通信方式也称为</a:t>
            </a:r>
            <a:r>
              <a:rPr lang="zh-CN" altLang="en-US" sz="3200" b="1">
                <a:solidFill>
                  <a:srgbClr val="FF00FF"/>
                </a:solidFill>
                <a:latin typeface="华文楷体" panose="02010600040101010101" pitchFamily="2" charset="-122"/>
                <a:ea typeface="华文楷体" panose="02010600040101010101" pitchFamily="2" charset="-122"/>
              </a:rPr>
              <a:t>信箱通信</a:t>
            </a:r>
            <a:r>
              <a:rPr lang="zh-CN" altLang="en-US" sz="3200" b="1">
                <a:solidFill>
                  <a:srgbClr val="000000"/>
                </a:solidFill>
                <a:latin typeface="华文楷体" panose="02010600040101010101" pitchFamily="2" charset="-122"/>
                <a:ea typeface="华文楷体" panose="02010600040101010101" pitchFamily="2" charset="-122"/>
              </a:rPr>
              <a:t>方式；这种系统称为电子邮件系统。</a:t>
            </a:r>
          </a:p>
          <a:p>
            <a:r>
              <a:rPr lang="zh-CN" altLang="en-US"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广泛的应用于计算机网络中。</a:t>
            </a:r>
          </a:p>
        </p:txBody>
      </p:sp>
      <p:sp>
        <p:nvSpPr>
          <p:cNvPr id="138243" name="Rectangle 5">
            <a:extLst>
              <a:ext uri="{FF2B5EF4-FFF2-40B4-BE49-F238E27FC236}">
                <a16:creationId xmlns:a16="http://schemas.microsoft.com/office/drawing/2014/main" id="{2DE21495-B2C5-F543-8B18-789C66177F5C}"/>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8244" name="灯片编号占位符 3">
            <a:extLst>
              <a:ext uri="{FF2B5EF4-FFF2-40B4-BE49-F238E27FC236}">
                <a16:creationId xmlns:a16="http://schemas.microsoft.com/office/drawing/2014/main" id="{6AC9AED1-C64A-B649-8045-AA9105F3582A}"/>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89FE48F-8BD1-5F4F-B493-09D92A176124}" type="slidenum">
              <a:rPr lang="zh-CN" altLang="en-US" sz="1800"/>
              <a:pPr/>
              <a:t>31</a:t>
            </a:fld>
            <a:endParaRPr lang="en-US" altLang="zh-CN" sz="1800"/>
          </a:p>
        </p:txBody>
      </p:sp>
    </p:spTree>
    <p:extLst>
      <p:ext uri="{BB962C8B-B14F-4D97-AF65-F5344CB8AC3E}">
        <p14:creationId xmlns:p14="http://schemas.microsoft.com/office/powerpoint/2010/main" val="347339807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084">
                                            <p:txEl>
                                              <p:pRg st="0" end="0"/>
                                            </p:txEl>
                                          </p:spTgt>
                                        </p:tgtEl>
                                        <p:attrNameLst>
                                          <p:attrName>style.visibility</p:attrName>
                                        </p:attrNameLst>
                                      </p:cBhvr>
                                      <p:to>
                                        <p:strVal val="visible"/>
                                      </p:to>
                                    </p:set>
                                    <p:animEffect transition="in" filter="wipe(left)">
                                      <p:cBhvr>
                                        <p:cTn id="7" dur="500"/>
                                        <p:tgtEl>
                                          <p:spTgt spid="4300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084">
                                            <p:txEl>
                                              <p:pRg st="1" end="1"/>
                                            </p:txEl>
                                          </p:spTgt>
                                        </p:tgtEl>
                                        <p:attrNameLst>
                                          <p:attrName>style.visibility</p:attrName>
                                        </p:attrNameLst>
                                      </p:cBhvr>
                                      <p:to>
                                        <p:strVal val="visible"/>
                                      </p:to>
                                    </p:set>
                                    <p:animEffect transition="in" filter="wipe(left)">
                                      <p:cBhvr>
                                        <p:cTn id="12" dur="500"/>
                                        <p:tgtEl>
                                          <p:spTgt spid="4300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084">
                                            <p:txEl>
                                              <p:pRg st="2" end="2"/>
                                            </p:txEl>
                                          </p:spTgt>
                                        </p:tgtEl>
                                        <p:attrNameLst>
                                          <p:attrName>style.visibility</p:attrName>
                                        </p:attrNameLst>
                                      </p:cBhvr>
                                      <p:to>
                                        <p:strVal val="visible"/>
                                      </p:to>
                                    </p:set>
                                    <p:animEffect transition="in" filter="wipe(left)">
                                      <p:cBhvr>
                                        <p:cTn id="17" dur="500"/>
                                        <p:tgtEl>
                                          <p:spTgt spid="4300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084">
                                            <p:txEl>
                                              <p:pRg st="3" end="3"/>
                                            </p:txEl>
                                          </p:spTgt>
                                        </p:tgtEl>
                                        <p:attrNameLst>
                                          <p:attrName>style.visibility</p:attrName>
                                        </p:attrNameLst>
                                      </p:cBhvr>
                                      <p:to>
                                        <p:strVal val="visible"/>
                                      </p:to>
                                    </p:set>
                                    <p:animEffect transition="in" filter="wipe(left)">
                                      <p:cBhvr>
                                        <p:cTn id="22" dur="500"/>
                                        <p:tgtEl>
                                          <p:spTgt spid="4300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084">
                                            <p:txEl>
                                              <p:pRg st="4" end="4"/>
                                            </p:txEl>
                                          </p:spTgt>
                                        </p:tgtEl>
                                        <p:attrNameLst>
                                          <p:attrName>style.visibility</p:attrName>
                                        </p:attrNameLst>
                                      </p:cBhvr>
                                      <p:to>
                                        <p:strVal val="visible"/>
                                      </p:to>
                                    </p:set>
                                    <p:animEffect transition="in" filter="wipe(left)">
                                      <p:cBhvr>
                                        <p:cTn id="27" dur="500"/>
                                        <p:tgtEl>
                                          <p:spTgt spid="4300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084">
                                            <p:txEl>
                                              <p:pRg st="5" end="5"/>
                                            </p:txEl>
                                          </p:spTgt>
                                        </p:tgtEl>
                                        <p:attrNameLst>
                                          <p:attrName>style.visibility</p:attrName>
                                        </p:attrNameLst>
                                      </p:cBhvr>
                                      <p:to>
                                        <p:strVal val="visible"/>
                                      </p:to>
                                    </p:set>
                                    <p:animEffect transition="in" filter="wipe(left)">
                                      <p:cBhvr>
                                        <p:cTn id="32" dur="500"/>
                                        <p:tgtEl>
                                          <p:spTgt spid="4300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矩形 1">
            <a:extLst>
              <a:ext uri="{FF2B5EF4-FFF2-40B4-BE49-F238E27FC236}">
                <a16:creationId xmlns:a16="http://schemas.microsoft.com/office/drawing/2014/main" id="{C5662E60-F106-D746-8AF8-C315CA2C1DF2}"/>
              </a:ext>
            </a:extLst>
          </p:cNvPr>
          <p:cNvSpPr>
            <a:spLocks noChangeArrowheads="1"/>
          </p:cNvSpPr>
          <p:nvPr/>
        </p:nvSpPr>
        <p:spPr bwMode="auto">
          <a:xfrm>
            <a:off x="2095500" y="612775"/>
            <a:ext cx="8358188" cy="724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华文楷体" panose="02010600040101010101" pitchFamily="2" charset="-122"/>
                <a:ea typeface="华文楷体" panose="02010600040101010101" pitchFamily="2" charset="-122"/>
              </a:rPr>
              <a:t>四、客户机</a:t>
            </a:r>
            <a:r>
              <a:rPr lang="en-US" altLang="zh-CN" sz="3600" b="1">
                <a:solidFill>
                  <a:srgbClr val="0000FF"/>
                </a:solidFill>
                <a:latin typeface="华文楷体" panose="02010600040101010101" pitchFamily="2" charset="-122"/>
                <a:ea typeface="华文楷体" panose="02010600040101010101" pitchFamily="2" charset="-122"/>
              </a:rPr>
              <a:t>-</a:t>
            </a:r>
            <a:r>
              <a:rPr lang="zh-CN" altLang="en-US" sz="3600" b="1">
                <a:solidFill>
                  <a:srgbClr val="0000FF"/>
                </a:solidFill>
                <a:latin typeface="华文楷体" panose="02010600040101010101" pitchFamily="2" charset="-122"/>
                <a:ea typeface="华文楷体" panose="02010600040101010101" pitchFamily="2" charset="-122"/>
              </a:rPr>
              <a:t>服务器系统</a:t>
            </a:r>
            <a:br>
              <a:rPr lang="en-US" altLang="zh-CN">
                <a:solidFill>
                  <a:schemeClr val="tx1"/>
                </a:solidFill>
                <a:latin typeface="黑体" panose="02010609060101010101" pitchFamily="49" charset="-122"/>
                <a:ea typeface="黑体" panose="02010609060101010101" pitchFamily="49" charset="-122"/>
              </a:rPr>
            </a:br>
            <a:r>
              <a:rPr lang="zh-CN" altLang="en-US">
                <a:solidFill>
                  <a:srgbClr val="FF0000"/>
                </a:solidFill>
              </a:rPr>
              <a:t>　</a:t>
            </a: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a:t>
            </a:r>
            <a:r>
              <a:rPr lang="en-US" altLang="zh-CN"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套接字</a:t>
            </a:r>
            <a:r>
              <a:rPr lang="en-US" altLang="zh-CN" sz="3200" b="1">
                <a:solidFill>
                  <a:srgbClr val="FF0000"/>
                </a:solidFill>
                <a:latin typeface="华文楷体" panose="02010600040101010101" pitchFamily="2" charset="-122"/>
                <a:ea typeface="华文楷体" panose="02010600040101010101" pitchFamily="2" charset="-122"/>
              </a:rPr>
              <a:t>(Socket)</a:t>
            </a:r>
            <a:br>
              <a:rPr lang="en-US" altLang="zh-CN" sz="3200" b="1">
                <a:solidFill>
                  <a:srgbClr val="000000"/>
                </a:solidFill>
                <a:latin typeface="华文楷体" panose="02010600040101010101" pitchFamily="2" charset="-122"/>
                <a:ea typeface="华文楷体" panose="02010600040101010101" pitchFamily="2" charset="-122"/>
              </a:rPr>
            </a:br>
            <a:r>
              <a:rPr lang="zh-CN" altLang="en-US" sz="3200" b="1">
                <a:solidFill>
                  <a:srgbClr val="000000"/>
                </a:solidFill>
                <a:latin typeface="华文楷体" panose="02010600040101010101" pitchFamily="2" charset="-122"/>
                <a:ea typeface="华文楷体" panose="02010600040101010101" pitchFamily="2" charset="-122"/>
              </a:rPr>
              <a:t>　　套接字是</a:t>
            </a:r>
            <a:r>
              <a:rPr lang="en-US" altLang="zh-CN" sz="3200" b="1">
                <a:solidFill>
                  <a:srgbClr val="000000"/>
                </a:solidFill>
                <a:latin typeface="华文楷体" panose="02010600040101010101" pitchFamily="2" charset="-122"/>
                <a:ea typeface="华文楷体" panose="02010600040101010101" pitchFamily="2" charset="-122"/>
              </a:rPr>
              <a:t>UNIX </a:t>
            </a:r>
            <a:r>
              <a:rPr lang="zh-CN" altLang="en-US" sz="3200" b="1">
                <a:solidFill>
                  <a:srgbClr val="000000"/>
                </a:solidFill>
                <a:latin typeface="华文楷体" panose="02010600040101010101" pitchFamily="2" charset="-122"/>
                <a:ea typeface="华文楷体" panose="02010600040101010101" pitchFamily="2" charset="-122"/>
              </a:rPr>
              <a:t>操作系统下的网络通信程序接口。</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一个套接字就是一个通信标识类型的数据结构，包括通信目的地址、端口号、传输层协议、进程的网络地址、调用方式等。</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套接字类型：</a:t>
            </a:r>
            <a:r>
              <a:rPr lang="zh-CN" altLang="en-US" sz="3200" b="1">
                <a:solidFill>
                  <a:srgbClr val="FF00FF"/>
                </a:solidFill>
                <a:latin typeface="华文楷体" panose="02010600040101010101" pitchFamily="2" charset="-122"/>
                <a:ea typeface="华文楷体" panose="02010600040101010101" pitchFamily="2" charset="-122"/>
              </a:rPr>
              <a:t>基于文件型</a:t>
            </a:r>
            <a:r>
              <a:rPr lang="zh-CN" altLang="en-US" sz="3200" b="1">
                <a:solidFill>
                  <a:srgbClr val="000000"/>
                </a:solidFill>
                <a:latin typeface="华文楷体" panose="02010600040101010101" pitchFamily="2" charset="-122"/>
                <a:ea typeface="华文楷体" panose="02010600040101010101" pitchFamily="2" charset="-122"/>
              </a:rPr>
              <a:t>和</a:t>
            </a:r>
            <a:r>
              <a:rPr lang="zh-CN" altLang="en-US" sz="3200" b="1">
                <a:solidFill>
                  <a:srgbClr val="FF00FF"/>
                </a:solidFill>
                <a:latin typeface="华文楷体" panose="02010600040101010101" pitchFamily="2" charset="-122"/>
                <a:ea typeface="华文楷体" panose="02010600040101010101" pitchFamily="2" charset="-122"/>
              </a:rPr>
              <a:t>基于网络型</a:t>
            </a:r>
            <a:endParaRPr lang="en-US" altLang="zh-CN" sz="3200" b="1">
              <a:solidFill>
                <a:srgbClr val="FF00FF"/>
              </a:solidFill>
              <a:latin typeface="华文楷体" panose="02010600040101010101" pitchFamily="2" charset="-122"/>
              <a:ea typeface="华文楷体" panose="02010600040101010101" pitchFamily="2" charset="-122"/>
            </a:endParaRPr>
          </a:p>
          <a:p>
            <a:r>
              <a:rPr lang="en-US" altLang="zh-CN" sz="3200" b="1">
                <a:solidFill>
                  <a:srgbClr val="FF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套接字的应用范围：</a:t>
            </a:r>
            <a:endParaRPr lang="en-US" altLang="zh-CN" sz="3200" b="1">
              <a:solidFill>
                <a:srgbClr val="0000FF"/>
              </a:solidFill>
              <a:latin typeface="华文楷体" panose="02010600040101010101" pitchFamily="2" charset="-122"/>
              <a:ea typeface="华文楷体" panose="02010600040101010101" pitchFamily="2" charset="-122"/>
            </a:endParaRPr>
          </a:p>
          <a:p>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单机内部进程之间的通信</a:t>
            </a:r>
            <a:endParaRPr lang="en-US" altLang="zh-CN" sz="3200" b="1">
              <a:solidFill>
                <a:schemeClr val="tx1"/>
              </a:solidFill>
              <a:latin typeface="华文楷体" panose="02010600040101010101" pitchFamily="2" charset="-122"/>
              <a:ea typeface="华文楷体" panose="02010600040101010101" pitchFamily="2" charset="-122"/>
            </a:endParaRPr>
          </a:p>
          <a:p>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计算机网络中计算机之间的通信</a:t>
            </a:r>
            <a:endParaRPr lang="en-US" altLang="zh-CN" sz="3200" b="1">
              <a:solidFill>
                <a:schemeClr val="tx1"/>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p>
          <a:p>
            <a:r>
              <a:rPr lang="en-US" altLang="zh-CN" sz="3200" b="1">
                <a:solidFill>
                  <a:srgbClr val="000000"/>
                </a:solidFill>
                <a:latin typeface="华文楷体" panose="02010600040101010101" pitchFamily="2" charset="-122"/>
                <a:ea typeface="华文楷体" panose="02010600040101010101" pitchFamily="2" charset="-122"/>
              </a:rPr>
              <a:t>        </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139267" name="Rectangle 5">
            <a:extLst>
              <a:ext uri="{FF2B5EF4-FFF2-40B4-BE49-F238E27FC236}">
                <a16:creationId xmlns:a16="http://schemas.microsoft.com/office/drawing/2014/main" id="{2E6C1267-27C3-4E47-B018-2D0656FC0529}"/>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37009636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266">
                                            <p:txEl>
                                              <p:pRg st="0" end="0"/>
                                            </p:txEl>
                                          </p:spTgt>
                                        </p:tgtEl>
                                        <p:attrNameLst>
                                          <p:attrName>style.visibility</p:attrName>
                                        </p:attrNameLst>
                                      </p:cBhvr>
                                      <p:to>
                                        <p:strVal val="visible"/>
                                      </p:to>
                                    </p:set>
                                    <p:animEffect transition="in" filter="blinds(horizontal)">
                                      <p:cBhvr>
                                        <p:cTn id="7" dur="500"/>
                                        <p:tgtEl>
                                          <p:spTgt spid="1392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9266">
                                            <p:txEl>
                                              <p:pRg st="1" end="1"/>
                                            </p:txEl>
                                          </p:spTgt>
                                        </p:tgtEl>
                                        <p:attrNameLst>
                                          <p:attrName>style.visibility</p:attrName>
                                        </p:attrNameLst>
                                      </p:cBhvr>
                                      <p:to>
                                        <p:strVal val="visible"/>
                                      </p:to>
                                    </p:set>
                                    <p:animEffect transition="in" filter="blinds(horizontal)">
                                      <p:cBhvr>
                                        <p:cTn id="12" dur="500"/>
                                        <p:tgtEl>
                                          <p:spTgt spid="1392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9266">
                                            <p:txEl>
                                              <p:pRg st="2" end="2"/>
                                            </p:txEl>
                                          </p:spTgt>
                                        </p:tgtEl>
                                        <p:attrNameLst>
                                          <p:attrName>style.visibility</p:attrName>
                                        </p:attrNameLst>
                                      </p:cBhvr>
                                      <p:to>
                                        <p:strVal val="visible"/>
                                      </p:to>
                                    </p:set>
                                    <p:animEffect transition="in" filter="blinds(horizontal)">
                                      <p:cBhvr>
                                        <p:cTn id="17" dur="500"/>
                                        <p:tgtEl>
                                          <p:spTgt spid="1392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9266">
                                            <p:txEl>
                                              <p:pRg st="3" end="3"/>
                                            </p:txEl>
                                          </p:spTgt>
                                        </p:tgtEl>
                                        <p:attrNameLst>
                                          <p:attrName>style.visibility</p:attrName>
                                        </p:attrNameLst>
                                      </p:cBhvr>
                                      <p:to>
                                        <p:strVal val="visible"/>
                                      </p:to>
                                    </p:set>
                                    <p:animEffect transition="in" filter="blinds(horizontal)">
                                      <p:cBhvr>
                                        <p:cTn id="22" dur="500"/>
                                        <p:tgtEl>
                                          <p:spTgt spid="13926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9266">
                                            <p:txEl>
                                              <p:pRg st="4" end="4"/>
                                            </p:txEl>
                                          </p:spTgt>
                                        </p:tgtEl>
                                        <p:attrNameLst>
                                          <p:attrName>style.visibility</p:attrName>
                                        </p:attrNameLst>
                                      </p:cBhvr>
                                      <p:to>
                                        <p:strVal val="visible"/>
                                      </p:to>
                                    </p:set>
                                    <p:animEffect transition="in" filter="blinds(horizontal)">
                                      <p:cBhvr>
                                        <p:cTn id="27" dur="500"/>
                                        <p:tgtEl>
                                          <p:spTgt spid="13926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9266">
                                            <p:txEl>
                                              <p:pRg st="5" end="5"/>
                                            </p:txEl>
                                          </p:spTgt>
                                        </p:tgtEl>
                                        <p:attrNameLst>
                                          <p:attrName>style.visibility</p:attrName>
                                        </p:attrNameLst>
                                      </p:cBhvr>
                                      <p:to>
                                        <p:strVal val="visible"/>
                                      </p:to>
                                    </p:set>
                                    <p:animEffect transition="in" filter="blinds(horizontal)">
                                      <p:cBhvr>
                                        <p:cTn id="32" dur="500"/>
                                        <p:tgtEl>
                                          <p:spTgt spid="13926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9266">
                                            <p:txEl>
                                              <p:pRg st="6" end="6"/>
                                            </p:txEl>
                                          </p:spTgt>
                                        </p:tgtEl>
                                        <p:attrNameLst>
                                          <p:attrName>style.visibility</p:attrName>
                                        </p:attrNameLst>
                                      </p:cBhvr>
                                      <p:to>
                                        <p:strVal val="visible"/>
                                      </p:to>
                                    </p:set>
                                    <p:animEffect transition="in" filter="blinds(horizontal)">
                                      <p:cBhvr>
                                        <p:cTn id="37" dur="500"/>
                                        <p:tgtEl>
                                          <p:spTgt spid="13926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9266">
                                            <p:txEl>
                                              <p:pRg st="7" end="7"/>
                                            </p:txEl>
                                          </p:spTgt>
                                        </p:tgtEl>
                                        <p:attrNameLst>
                                          <p:attrName>style.visibility</p:attrName>
                                        </p:attrNameLst>
                                      </p:cBhvr>
                                      <p:to>
                                        <p:strVal val="visible"/>
                                      </p:to>
                                    </p:set>
                                    <p:animEffect transition="in" filter="blinds(horizontal)">
                                      <p:cBhvr>
                                        <p:cTn id="42" dur="500"/>
                                        <p:tgtEl>
                                          <p:spTgt spid="1392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矩形 1">
            <a:extLst>
              <a:ext uri="{FF2B5EF4-FFF2-40B4-BE49-F238E27FC236}">
                <a16:creationId xmlns:a16="http://schemas.microsoft.com/office/drawing/2014/main" id="{6B7066D5-616C-E543-8E40-1B9B888FDE52}"/>
              </a:ext>
            </a:extLst>
          </p:cNvPr>
          <p:cNvSpPr>
            <a:spLocks noChangeArrowheads="1"/>
          </p:cNvSpPr>
          <p:nvPr/>
        </p:nvSpPr>
        <p:spPr bwMode="auto">
          <a:xfrm>
            <a:off x="2135189" y="692151"/>
            <a:ext cx="8281987" cy="52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00"/>
                </a:solidFill>
                <a:latin typeface="华文楷体" panose="02010600040101010101" pitchFamily="2" charset="-122"/>
                <a:ea typeface="华文楷体" panose="02010600040101010101" pitchFamily="2" charset="-122"/>
              </a:rPr>
              <a:t>2</a:t>
            </a:r>
            <a:r>
              <a:rPr lang="zh-CN" altLang="en-US" sz="3200" b="1">
                <a:solidFill>
                  <a:srgbClr val="FF0000"/>
                </a:solidFill>
                <a:latin typeface="华文楷体" panose="02010600040101010101" pitchFamily="2" charset="-122"/>
                <a:ea typeface="华文楷体" panose="02010600040101010101" pitchFamily="2" charset="-122"/>
              </a:rPr>
              <a:t>、远程过程调用和远程方法调用</a:t>
            </a:r>
            <a:br>
              <a:rPr lang="zh-CN" altLang="en-US" sz="2800" b="1">
                <a:solidFill>
                  <a:srgbClr val="0000FF"/>
                </a:solidFill>
              </a:rPr>
            </a:br>
            <a:r>
              <a:rPr lang="zh-CN" altLang="en-US" sz="2800" b="1">
                <a:solidFill>
                  <a:srgbClr val="0000FF"/>
                </a:solidFill>
              </a:rPr>
              <a:t>　　</a:t>
            </a:r>
            <a:r>
              <a:rPr lang="zh-CN" altLang="en-US" sz="3200" b="1">
                <a:solidFill>
                  <a:srgbClr val="000000"/>
                </a:solidFill>
                <a:latin typeface="华文楷体" panose="02010600040101010101" pitchFamily="2" charset="-122"/>
                <a:ea typeface="华文楷体" panose="02010600040101010101" pitchFamily="2" charset="-122"/>
              </a:rPr>
              <a:t>远程过程</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函数</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调用</a:t>
            </a:r>
            <a:r>
              <a:rPr lang="en-US" altLang="zh-CN" sz="3200" b="1">
                <a:solidFill>
                  <a:srgbClr val="000000"/>
                </a:solidFill>
                <a:latin typeface="华文楷体" panose="02010600040101010101" pitchFamily="2" charset="-122"/>
                <a:ea typeface="华文楷体" panose="02010600040101010101" pitchFamily="2" charset="-122"/>
              </a:rPr>
              <a:t>RPC(Remote Procedure Call)</a:t>
            </a:r>
            <a:r>
              <a:rPr lang="zh-CN" altLang="en-US" sz="3200" b="1">
                <a:solidFill>
                  <a:srgbClr val="000000"/>
                </a:solidFill>
                <a:latin typeface="华文楷体" panose="02010600040101010101" pitchFamily="2" charset="-122"/>
                <a:ea typeface="华文楷体" panose="02010600040101010101" pitchFamily="2" charset="-122"/>
              </a:rPr>
              <a:t>，是一个通信协议，用于通过网络连接的系统。</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该协议允许运行于一台主机</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本地</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系统上的进程调用另一台主机</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远程</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系统上的进程，而对程序员表现为常规的过程调用，无需额外地为此编程。</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如果涉及的软件采用</a:t>
            </a:r>
            <a:r>
              <a:rPr lang="zh-CN" altLang="en-US" sz="3200" b="1">
                <a:solidFill>
                  <a:srgbClr val="FF00FF"/>
                </a:solidFill>
                <a:latin typeface="华文楷体" panose="02010600040101010101" pitchFamily="2" charset="-122"/>
                <a:ea typeface="华文楷体" panose="02010600040101010101" pitchFamily="2" charset="-122"/>
              </a:rPr>
              <a:t>面向对象编程</a:t>
            </a:r>
            <a:r>
              <a:rPr lang="zh-CN" altLang="en-US" sz="3200" b="1">
                <a:solidFill>
                  <a:srgbClr val="000000"/>
                </a:solidFill>
                <a:latin typeface="华文楷体" panose="02010600040101010101" pitchFamily="2" charset="-122"/>
                <a:ea typeface="华文楷体" panose="02010600040101010101" pitchFamily="2" charset="-122"/>
              </a:rPr>
              <a:t>，那么远程过程调用亦可称做</a:t>
            </a:r>
            <a:r>
              <a:rPr lang="zh-CN" altLang="en-US" sz="3200" b="1">
                <a:solidFill>
                  <a:srgbClr val="0000FF"/>
                </a:solidFill>
                <a:latin typeface="华文楷体" panose="02010600040101010101" pitchFamily="2" charset="-122"/>
                <a:ea typeface="华文楷体" panose="02010600040101010101" pitchFamily="2" charset="-122"/>
              </a:rPr>
              <a:t>远程方法调用</a:t>
            </a:r>
            <a:r>
              <a:rPr lang="zh-CN" altLang="en-US" sz="3200" b="1">
                <a:solidFill>
                  <a:srgbClr val="000000"/>
                </a:solidFill>
                <a:latin typeface="华文楷体" panose="02010600040101010101" pitchFamily="2" charset="-122"/>
                <a:ea typeface="华文楷体" panose="02010600040101010101" pitchFamily="2" charset="-122"/>
              </a:rPr>
              <a:t>。</a:t>
            </a:r>
          </a:p>
        </p:txBody>
      </p:sp>
      <p:sp>
        <p:nvSpPr>
          <p:cNvPr id="140291" name="Rectangle 5">
            <a:extLst>
              <a:ext uri="{FF2B5EF4-FFF2-40B4-BE49-F238E27FC236}">
                <a16:creationId xmlns:a16="http://schemas.microsoft.com/office/drawing/2014/main" id="{E08E37CA-6E74-CB46-9452-23BE14768EB1}"/>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12389397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blinds(horizontal)">
                                      <p:cBhvr>
                                        <p:cTn id="7" dur="500"/>
                                        <p:tgtEl>
                                          <p:spTgt spid="140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a:extLst>
              <a:ext uri="{FF2B5EF4-FFF2-40B4-BE49-F238E27FC236}">
                <a16:creationId xmlns:a16="http://schemas.microsoft.com/office/drawing/2014/main" id="{930FD8B8-6E1C-424D-9A28-65115C2FC920}"/>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442373" name="Text Box 5">
            <a:extLst>
              <a:ext uri="{FF2B5EF4-FFF2-40B4-BE49-F238E27FC236}">
                <a16:creationId xmlns:a16="http://schemas.microsoft.com/office/drawing/2014/main" id="{C54856A3-80C8-9C4D-AB1A-21CA8F1D2D2A}"/>
              </a:ext>
            </a:extLst>
          </p:cNvPr>
          <p:cNvSpPr txBox="1">
            <a:spLocks noChangeArrowheads="1"/>
          </p:cNvSpPr>
          <p:nvPr/>
        </p:nvSpPr>
        <p:spPr bwMode="auto">
          <a:xfrm>
            <a:off x="1981200" y="609601"/>
            <a:ext cx="8305800" cy="661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一、 原理</a:t>
            </a: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发送进程利用 </a:t>
            </a:r>
            <a:r>
              <a:rPr lang="en-US" altLang="zh-CN" sz="3200" b="1">
                <a:solidFill>
                  <a:srgbClr val="FF00FF"/>
                </a:solidFill>
                <a:latin typeface="华文楷体" panose="02010600040101010101" pitchFamily="2" charset="-122"/>
                <a:ea typeface="华文楷体" panose="02010600040101010101" pitchFamily="2" charset="-122"/>
              </a:rPr>
              <a:t>Send</a:t>
            </a:r>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原语，将消息直接发送给接收进程</a:t>
            </a: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接收进程则利用 </a:t>
            </a:r>
            <a:r>
              <a:rPr lang="en-US" altLang="zh-CN" sz="3200" b="1">
                <a:solidFill>
                  <a:srgbClr val="FF00FF"/>
                </a:solidFill>
                <a:latin typeface="华文楷体" panose="02010600040101010101" pitchFamily="2" charset="-122"/>
                <a:ea typeface="华文楷体" panose="02010600040101010101" pitchFamily="2" charset="-122"/>
              </a:rPr>
              <a:t>Receive </a:t>
            </a:r>
            <a:r>
              <a:rPr lang="zh-CN" altLang="en-US" sz="3200" b="1">
                <a:solidFill>
                  <a:srgbClr val="000000"/>
                </a:solidFill>
                <a:latin typeface="华文楷体" panose="02010600040101010101" pitchFamily="2" charset="-122"/>
                <a:ea typeface="华文楷体" panose="02010600040101010101" pitchFamily="2" charset="-122"/>
              </a:rPr>
              <a:t>原语接收信息</a:t>
            </a:r>
            <a:endParaRPr lang="zh-CN" altLang="en-US" sz="3200" b="1">
              <a:solidFill>
                <a:schemeClr val="tx1"/>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二、 通信方式</a:t>
            </a: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属于直接通信方式。最早由美国</a:t>
            </a:r>
            <a:r>
              <a:rPr lang="en-US" altLang="zh-CN" sz="3200" b="1">
                <a:solidFill>
                  <a:srgbClr val="000000"/>
                </a:solidFill>
                <a:latin typeface="华文楷体" panose="02010600040101010101" pitchFamily="2" charset="-122"/>
                <a:ea typeface="华文楷体" panose="02010600040101010101" pitchFamily="2" charset="-122"/>
              </a:rPr>
              <a:t>Hansan</a:t>
            </a:r>
            <a:r>
              <a:rPr lang="zh-CN" altLang="en-US" sz="3200" b="1">
                <a:solidFill>
                  <a:srgbClr val="000000"/>
                </a:solidFill>
                <a:latin typeface="华文楷体" panose="02010600040101010101" pitchFamily="2" charset="-122"/>
                <a:ea typeface="华文楷体" panose="02010600040101010101" pitchFamily="2" charset="-122"/>
              </a:rPr>
              <a:t>提出，并在</a:t>
            </a:r>
            <a:r>
              <a:rPr lang="en-US" altLang="zh-CN" sz="3200" b="1">
                <a:solidFill>
                  <a:srgbClr val="000000"/>
                </a:solidFill>
                <a:latin typeface="华文楷体" panose="02010600040101010101" pitchFamily="2" charset="-122"/>
                <a:ea typeface="华文楷体" panose="02010600040101010101" pitchFamily="2" charset="-122"/>
              </a:rPr>
              <a:t>RC4000</a:t>
            </a:r>
            <a:r>
              <a:rPr lang="zh-CN" altLang="en-US" sz="3200" b="1">
                <a:solidFill>
                  <a:srgbClr val="000000"/>
                </a:solidFill>
                <a:latin typeface="华文楷体" panose="02010600040101010101" pitchFamily="2" charset="-122"/>
                <a:ea typeface="华文楷体" panose="02010600040101010101" pitchFamily="2" charset="-122"/>
              </a:rPr>
              <a:t>系列上实现</a:t>
            </a:r>
          </a:p>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三、用途</a:t>
            </a:r>
            <a:endParaRPr lang="en-US" altLang="zh-CN" sz="3200" b="1">
              <a:solidFill>
                <a:srgbClr val="0000FF"/>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广泛用于本地进程之间的通信</a:t>
            </a:r>
            <a:endParaRPr lang="en-US" altLang="zh-CN" sz="3200" b="1">
              <a:solidFill>
                <a:srgbClr val="0000FF"/>
              </a:solidFill>
              <a:latin typeface="华文楷体" panose="02010600040101010101" pitchFamily="2" charset="-122"/>
              <a:ea typeface="华文楷体" panose="02010600040101010101" pitchFamily="2" charset="-122"/>
            </a:endParaRPr>
          </a:p>
          <a:p>
            <a:pPr marL="0" lvl="1">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四、实现方法</a:t>
            </a:r>
            <a:r>
              <a:rPr lang="zh-CN" altLang="en-US" sz="3200" b="1">
                <a:solidFill>
                  <a:schemeClr val="tx1"/>
                </a:solidFill>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835987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2373">
                                            <p:txEl>
                                              <p:pRg st="0" end="0"/>
                                            </p:txEl>
                                          </p:spTgt>
                                        </p:tgtEl>
                                        <p:attrNameLst>
                                          <p:attrName>style.visibility</p:attrName>
                                        </p:attrNameLst>
                                      </p:cBhvr>
                                      <p:to>
                                        <p:strVal val="visible"/>
                                      </p:to>
                                    </p:set>
                                    <p:animEffect transition="in" filter="wipe(left)">
                                      <p:cBhvr>
                                        <p:cTn id="7" dur="500"/>
                                        <p:tgtEl>
                                          <p:spTgt spid="4423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2373">
                                            <p:txEl>
                                              <p:pRg st="1" end="1"/>
                                            </p:txEl>
                                          </p:spTgt>
                                        </p:tgtEl>
                                        <p:attrNameLst>
                                          <p:attrName>style.visibility</p:attrName>
                                        </p:attrNameLst>
                                      </p:cBhvr>
                                      <p:to>
                                        <p:strVal val="visible"/>
                                      </p:to>
                                    </p:set>
                                    <p:animEffect transition="in" filter="wipe(left)">
                                      <p:cBhvr>
                                        <p:cTn id="12" dur="500"/>
                                        <p:tgtEl>
                                          <p:spTgt spid="4423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2373">
                                            <p:txEl>
                                              <p:pRg st="2" end="2"/>
                                            </p:txEl>
                                          </p:spTgt>
                                        </p:tgtEl>
                                        <p:attrNameLst>
                                          <p:attrName>style.visibility</p:attrName>
                                        </p:attrNameLst>
                                      </p:cBhvr>
                                      <p:to>
                                        <p:strVal val="visible"/>
                                      </p:to>
                                    </p:set>
                                    <p:animEffect transition="in" filter="wipe(left)">
                                      <p:cBhvr>
                                        <p:cTn id="17" dur="500"/>
                                        <p:tgtEl>
                                          <p:spTgt spid="4423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2373">
                                            <p:txEl>
                                              <p:pRg st="3" end="3"/>
                                            </p:txEl>
                                          </p:spTgt>
                                        </p:tgtEl>
                                        <p:attrNameLst>
                                          <p:attrName>style.visibility</p:attrName>
                                        </p:attrNameLst>
                                      </p:cBhvr>
                                      <p:to>
                                        <p:strVal val="visible"/>
                                      </p:to>
                                    </p:set>
                                    <p:animEffect transition="in" filter="wipe(left)">
                                      <p:cBhvr>
                                        <p:cTn id="22" dur="500"/>
                                        <p:tgtEl>
                                          <p:spTgt spid="44237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2373">
                                            <p:txEl>
                                              <p:pRg st="4" end="4"/>
                                            </p:txEl>
                                          </p:spTgt>
                                        </p:tgtEl>
                                        <p:attrNameLst>
                                          <p:attrName>style.visibility</p:attrName>
                                        </p:attrNameLst>
                                      </p:cBhvr>
                                      <p:to>
                                        <p:strVal val="visible"/>
                                      </p:to>
                                    </p:set>
                                    <p:animEffect transition="in" filter="wipe(left)">
                                      <p:cBhvr>
                                        <p:cTn id="27" dur="500"/>
                                        <p:tgtEl>
                                          <p:spTgt spid="44237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2373">
                                            <p:txEl>
                                              <p:pRg st="5" end="5"/>
                                            </p:txEl>
                                          </p:spTgt>
                                        </p:tgtEl>
                                        <p:attrNameLst>
                                          <p:attrName>style.visibility</p:attrName>
                                        </p:attrNameLst>
                                      </p:cBhvr>
                                      <p:to>
                                        <p:strVal val="visible"/>
                                      </p:to>
                                    </p:set>
                                    <p:animEffect transition="in" filter="wipe(left)">
                                      <p:cBhvr>
                                        <p:cTn id="32" dur="500"/>
                                        <p:tgtEl>
                                          <p:spTgt spid="44237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2373">
                                            <p:txEl>
                                              <p:pRg st="6" end="6"/>
                                            </p:txEl>
                                          </p:spTgt>
                                        </p:tgtEl>
                                        <p:attrNameLst>
                                          <p:attrName>style.visibility</p:attrName>
                                        </p:attrNameLst>
                                      </p:cBhvr>
                                      <p:to>
                                        <p:strVal val="visible"/>
                                      </p:to>
                                    </p:set>
                                    <p:animEffect transition="in" filter="wipe(left)">
                                      <p:cBhvr>
                                        <p:cTn id="37" dur="500"/>
                                        <p:tgtEl>
                                          <p:spTgt spid="442373">
                                            <p:txEl>
                                              <p:pRg st="6" end="6"/>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42373">
                                            <p:txEl>
                                              <p:pRg st="7" end="7"/>
                                            </p:txEl>
                                          </p:spTgt>
                                        </p:tgtEl>
                                        <p:attrNameLst>
                                          <p:attrName>style.visibility</p:attrName>
                                        </p:attrNameLst>
                                      </p:cBhvr>
                                      <p:to>
                                        <p:strVal val="visible"/>
                                      </p:to>
                                    </p:set>
                                    <p:animEffect transition="in" filter="wipe(left)">
                                      <p:cBhvr>
                                        <p:cTn id="40" dur="500"/>
                                        <p:tgtEl>
                                          <p:spTgt spid="44237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6" name="Rectangle 4">
            <a:extLst>
              <a:ext uri="{FF2B5EF4-FFF2-40B4-BE49-F238E27FC236}">
                <a16:creationId xmlns:a16="http://schemas.microsoft.com/office/drawing/2014/main" id="{88DB5D31-5766-AA41-91C7-9CD426B3E96F}"/>
              </a:ext>
            </a:extLst>
          </p:cNvPr>
          <p:cNvSpPr>
            <a:spLocks noChangeArrowheads="1"/>
          </p:cNvSpPr>
          <p:nvPr/>
        </p:nvSpPr>
        <p:spPr bwMode="auto">
          <a:xfrm>
            <a:off x="2057400" y="50006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1</a:t>
            </a:r>
            <a:r>
              <a:rPr lang="zh-CN" altLang="en-US" sz="3200" b="1">
                <a:solidFill>
                  <a:srgbClr val="FF00FF"/>
                </a:solidFill>
                <a:latin typeface="华文楷体" panose="02010600040101010101" pitchFamily="2" charset="-122"/>
                <a:ea typeface="华文楷体" panose="02010600040101010101" pitchFamily="2" charset="-122"/>
              </a:rPr>
              <a:t>、消息缓冲队列中的数据结构</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3397" name="Rectangle 5">
            <a:extLst>
              <a:ext uri="{FF2B5EF4-FFF2-40B4-BE49-F238E27FC236}">
                <a16:creationId xmlns:a16="http://schemas.microsoft.com/office/drawing/2014/main" id="{B5C4E875-B74B-5145-9B9A-8238484675AE}"/>
              </a:ext>
            </a:extLst>
          </p:cNvPr>
          <p:cNvSpPr>
            <a:spLocks noChangeArrowheads="1"/>
          </p:cNvSpPr>
          <p:nvPr/>
        </p:nvSpPr>
        <p:spPr bwMode="auto">
          <a:xfrm>
            <a:off x="2057400" y="928688"/>
            <a:ext cx="8534400" cy="2786062"/>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en-US" altLang="zh-CN" sz="2800" b="1">
                <a:solidFill>
                  <a:srgbClr val="0000FF"/>
                </a:solidFill>
                <a:latin typeface="华文楷体" panose="02010600040101010101" pitchFamily="2" charset="-122"/>
                <a:ea typeface="华文楷体" panose="02010600040101010101" pitchFamily="2" charset="-122"/>
              </a:rPr>
              <a:t>(1)</a:t>
            </a:r>
            <a:r>
              <a:rPr lang="zh-CN" altLang="en-US" sz="2800" b="1">
                <a:solidFill>
                  <a:srgbClr val="0000FF"/>
                </a:solidFill>
                <a:latin typeface="华文楷体" panose="02010600040101010101" pitchFamily="2" charset="-122"/>
                <a:ea typeface="华文楷体" panose="02010600040101010101" pitchFamily="2" charset="-122"/>
              </a:rPr>
              <a:t>消息缓冲区：</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Typedef struct message_ buffer {</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int  sender;                                 </a:t>
            </a:r>
            <a:r>
              <a:rPr lang="zh-CN" altLang="zh-CN" b="1">
                <a:solidFill>
                  <a:srgbClr val="0000FF"/>
                </a:solidFill>
                <a:latin typeface="华文楷体" panose="02010600040101010101" pitchFamily="2" charset="-122"/>
                <a:ea typeface="华文楷体" panose="02010600040101010101" pitchFamily="2" charset="-122"/>
              </a:rPr>
              <a:t>消息发送者进程标识</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int</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size;                                     </a:t>
            </a:r>
            <a:r>
              <a:rPr lang="zh-CN" altLang="en-US" b="1">
                <a:solidFill>
                  <a:srgbClr val="0000FF"/>
                </a:solidFill>
                <a:latin typeface="华文楷体" panose="02010600040101010101" pitchFamily="2" charset="-122"/>
                <a:ea typeface="华文楷体" panose="02010600040101010101" pitchFamily="2" charset="-122"/>
              </a:rPr>
              <a:t>消息长度</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char  *text;                                 </a:t>
            </a:r>
            <a:r>
              <a:rPr lang="zh-CN" altLang="en-US" b="1">
                <a:solidFill>
                  <a:srgbClr val="0000FF"/>
                </a:solidFill>
                <a:latin typeface="华文楷体" panose="02010600040101010101" pitchFamily="2" charset="-122"/>
                <a:ea typeface="华文楷体" panose="02010600040101010101" pitchFamily="2" charset="-122"/>
              </a:rPr>
              <a:t>消息正文</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struct message_buffer</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*next;   </a:t>
            </a:r>
            <a:r>
              <a:rPr lang="zh-CN" altLang="en-US" b="1">
                <a:solidFill>
                  <a:srgbClr val="0000FF"/>
                </a:solidFill>
                <a:latin typeface="华文楷体" panose="02010600040101010101" pitchFamily="2" charset="-122"/>
                <a:ea typeface="华文楷体" panose="02010600040101010101" pitchFamily="2" charset="-122"/>
              </a:rPr>
              <a:t>指向下一消息缓冲区指针</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                   </a:t>
            </a:r>
          </a:p>
        </p:txBody>
      </p:sp>
      <p:sp>
        <p:nvSpPr>
          <p:cNvPr id="142340" name="Rectangle 7">
            <a:extLst>
              <a:ext uri="{FF2B5EF4-FFF2-40B4-BE49-F238E27FC236}">
                <a16:creationId xmlns:a16="http://schemas.microsoft.com/office/drawing/2014/main" id="{AD2AF6DE-050E-6A4D-8285-E2436810101F}"/>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6" name="矩形 5">
            <a:extLst>
              <a:ext uri="{FF2B5EF4-FFF2-40B4-BE49-F238E27FC236}">
                <a16:creationId xmlns:a16="http://schemas.microsoft.com/office/drawing/2014/main" id="{CD1F9889-F3D2-EA47-835F-691978AB7CC7}"/>
              </a:ext>
            </a:extLst>
          </p:cNvPr>
          <p:cNvSpPr>
            <a:spLocks noChangeArrowheads="1"/>
          </p:cNvSpPr>
          <p:nvPr/>
        </p:nvSpPr>
        <p:spPr bwMode="auto">
          <a:xfrm>
            <a:off x="2130426" y="3663951"/>
            <a:ext cx="8429625" cy="3797963"/>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a:defRPr kumimoji="1" sz="2400">
                <a:solidFill>
                  <a:schemeClr val="hlink"/>
                </a:solidFill>
                <a:latin typeface="Arial Narrow" panose="020B0604020202020204" pitchFamily="34" charset="0"/>
                <a:ea typeface="宋体" panose="02010600030101010101" pitchFamily="2" charset="-122"/>
              </a:defRPr>
            </a:lvl5pPr>
            <a:lvl6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2</a:t>
            </a:r>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PCB</a:t>
            </a:r>
            <a:r>
              <a:rPr lang="zh-CN" altLang="en-US" sz="2800" b="1">
                <a:solidFill>
                  <a:srgbClr val="0000FF"/>
                </a:solidFill>
                <a:latin typeface="华文楷体" panose="02010600040101010101" pitchFamily="2" charset="-122"/>
                <a:ea typeface="华文楷体" panose="02010600040101010101" pitchFamily="2" charset="-122"/>
              </a:rPr>
              <a:t>中有关通信的数据项：</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Typedef  processcontrol_block  {</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mq;        </a:t>
            </a:r>
            <a:r>
              <a:rPr lang="zh-CN" altLang="zh-CN" b="1">
                <a:solidFill>
                  <a:srgbClr val="0000FF"/>
                </a:solidFill>
                <a:latin typeface="华文楷体" panose="02010600040101010101" pitchFamily="2" charset="-122"/>
                <a:ea typeface="华文楷体" panose="02010600040101010101" pitchFamily="2" charset="-122"/>
              </a:rPr>
              <a:t>消息队列对首指针</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mutex;   </a:t>
            </a:r>
            <a:r>
              <a:rPr lang="zh-CN" altLang="en-US" b="1">
                <a:solidFill>
                  <a:srgbClr val="0000FF"/>
                </a:solidFill>
                <a:latin typeface="华文楷体" panose="02010600040101010101" pitchFamily="2" charset="-122"/>
                <a:ea typeface="华文楷体" panose="02010600040101010101" pitchFamily="2" charset="-122"/>
              </a:rPr>
              <a:t>消息队列的互斥信号量</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Sm;        </a:t>
            </a:r>
            <a:r>
              <a:rPr lang="zh-CN" altLang="en-US" b="1">
                <a:solidFill>
                  <a:srgbClr val="0000FF"/>
                </a:solidFill>
                <a:latin typeface="华文楷体" panose="02010600040101010101" pitchFamily="2" charset="-122"/>
                <a:ea typeface="华文楷体" panose="02010600040101010101" pitchFamily="2" charset="-122"/>
              </a:rPr>
              <a:t>消息队列的计数信号量</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a:t>
            </a:r>
          </a:p>
        </p:txBody>
      </p:sp>
      <p:sp>
        <p:nvSpPr>
          <p:cNvPr id="142342" name="灯片编号占位符 3">
            <a:extLst>
              <a:ext uri="{FF2B5EF4-FFF2-40B4-BE49-F238E27FC236}">
                <a16:creationId xmlns:a16="http://schemas.microsoft.com/office/drawing/2014/main" id="{377A8897-64E7-2246-B89A-AF6798B3A755}"/>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A1B36E-2C9B-964B-9F61-56EC935CAE1A}" type="slidenum">
              <a:rPr lang="zh-CN" altLang="en-US" sz="1800"/>
              <a:pPr/>
              <a:t>35</a:t>
            </a:fld>
            <a:endParaRPr lang="en-US" altLang="zh-CN" sz="1800"/>
          </a:p>
        </p:txBody>
      </p:sp>
    </p:spTree>
    <p:extLst>
      <p:ext uri="{BB962C8B-B14F-4D97-AF65-F5344CB8AC3E}">
        <p14:creationId xmlns:p14="http://schemas.microsoft.com/office/powerpoint/2010/main" val="18957524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dissolve">
                                      <p:cBhvr>
                                        <p:cTn id="7" dur="500"/>
                                        <p:tgtEl>
                                          <p:spTgt spid="443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3397"/>
                                        </p:tgtEl>
                                        <p:attrNameLst>
                                          <p:attrName>style.visibility</p:attrName>
                                        </p:attrNameLst>
                                      </p:cBhvr>
                                      <p:to>
                                        <p:strVal val="visible"/>
                                      </p:to>
                                    </p:set>
                                    <p:animEffect transition="in" filter="dissolve">
                                      <p:cBhvr>
                                        <p:cTn id="12" dur="500"/>
                                        <p:tgtEl>
                                          <p:spTgt spid="4433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443397" grpId="0" animBg="1" autoUpdateAnimBg="0"/>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a:extLst>
              <a:ext uri="{FF2B5EF4-FFF2-40B4-BE49-F238E27FC236}">
                <a16:creationId xmlns:a16="http://schemas.microsoft.com/office/drawing/2014/main" id="{37332A45-103B-1342-9430-5CEA859795E6}"/>
              </a:ext>
            </a:extLst>
          </p:cNvPr>
          <p:cNvSpPr>
            <a:spLocks noChangeArrowheads="1"/>
          </p:cNvSpPr>
          <p:nvPr/>
        </p:nvSpPr>
        <p:spPr bwMode="auto">
          <a:xfrm>
            <a:off x="2590800" y="1143000"/>
            <a:ext cx="1600200" cy="46482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3" name="Rectangle 5">
            <a:extLst>
              <a:ext uri="{FF2B5EF4-FFF2-40B4-BE49-F238E27FC236}">
                <a16:creationId xmlns:a16="http://schemas.microsoft.com/office/drawing/2014/main" id="{B268C628-C35C-CF45-82A6-5E032C9FDD8E}"/>
              </a:ext>
            </a:extLst>
          </p:cNvPr>
          <p:cNvSpPr>
            <a:spLocks noChangeArrowheads="1"/>
          </p:cNvSpPr>
          <p:nvPr/>
        </p:nvSpPr>
        <p:spPr bwMode="auto">
          <a:xfrm>
            <a:off x="4953000" y="1066800"/>
            <a:ext cx="1905000" cy="15240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4" name="Rectangle 6">
            <a:extLst>
              <a:ext uri="{FF2B5EF4-FFF2-40B4-BE49-F238E27FC236}">
                <a16:creationId xmlns:a16="http://schemas.microsoft.com/office/drawing/2014/main" id="{6822E7C8-A6A7-E249-BCA5-5963053AA751}"/>
              </a:ext>
            </a:extLst>
          </p:cNvPr>
          <p:cNvSpPr>
            <a:spLocks noChangeArrowheads="1"/>
          </p:cNvSpPr>
          <p:nvPr/>
        </p:nvSpPr>
        <p:spPr bwMode="auto">
          <a:xfrm>
            <a:off x="5029200" y="3581400"/>
            <a:ext cx="1905000" cy="20574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5" name="Rectangle 7">
            <a:extLst>
              <a:ext uri="{FF2B5EF4-FFF2-40B4-BE49-F238E27FC236}">
                <a16:creationId xmlns:a16="http://schemas.microsoft.com/office/drawing/2014/main" id="{B6791C09-D227-7040-9534-609038493EA9}"/>
              </a:ext>
            </a:extLst>
          </p:cNvPr>
          <p:cNvSpPr>
            <a:spLocks noChangeArrowheads="1"/>
          </p:cNvSpPr>
          <p:nvPr/>
        </p:nvSpPr>
        <p:spPr bwMode="auto">
          <a:xfrm>
            <a:off x="8153400" y="1143000"/>
            <a:ext cx="1828800" cy="48006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endParaRPr lang="zh-CN" altLang="zh-CN">
              <a:solidFill>
                <a:srgbClr val="FF3300"/>
              </a:solidFill>
            </a:endParaRPr>
          </a:p>
        </p:txBody>
      </p:sp>
      <p:sp>
        <p:nvSpPr>
          <p:cNvPr id="143366" name="Text Box 8">
            <a:extLst>
              <a:ext uri="{FF2B5EF4-FFF2-40B4-BE49-F238E27FC236}">
                <a16:creationId xmlns:a16="http://schemas.microsoft.com/office/drawing/2014/main" id="{DB8C37DF-F94D-9249-89F8-25D31073A92E}"/>
              </a:ext>
            </a:extLst>
          </p:cNvPr>
          <p:cNvSpPr txBox="1">
            <a:spLocks noChangeArrowheads="1"/>
          </p:cNvSpPr>
          <p:nvPr/>
        </p:nvSpPr>
        <p:spPr bwMode="auto">
          <a:xfrm>
            <a:off x="2667000" y="144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 ( B,a)</a:t>
            </a:r>
          </a:p>
        </p:txBody>
      </p:sp>
      <p:sp>
        <p:nvSpPr>
          <p:cNvPr id="143367" name="Line 9">
            <a:extLst>
              <a:ext uri="{FF2B5EF4-FFF2-40B4-BE49-F238E27FC236}">
                <a16:creationId xmlns:a16="http://schemas.microsoft.com/office/drawing/2014/main" id="{25E35E4D-67E3-4F43-8067-347F2CB5B79E}"/>
              </a:ext>
            </a:extLst>
          </p:cNvPr>
          <p:cNvSpPr>
            <a:spLocks noChangeShapeType="1"/>
          </p:cNvSpPr>
          <p:nvPr/>
        </p:nvSpPr>
        <p:spPr bwMode="auto">
          <a:xfrm>
            <a:off x="2590800" y="34290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68" name="Line 10">
            <a:extLst>
              <a:ext uri="{FF2B5EF4-FFF2-40B4-BE49-F238E27FC236}">
                <a16:creationId xmlns:a16="http://schemas.microsoft.com/office/drawing/2014/main" id="{219C2271-1AB4-334F-8FB0-B2BE227EE764}"/>
              </a:ext>
            </a:extLst>
          </p:cNvPr>
          <p:cNvSpPr>
            <a:spLocks noChangeShapeType="1"/>
          </p:cNvSpPr>
          <p:nvPr/>
        </p:nvSpPr>
        <p:spPr bwMode="auto">
          <a:xfrm>
            <a:off x="2590800" y="38862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69" name="Line 11">
            <a:extLst>
              <a:ext uri="{FF2B5EF4-FFF2-40B4-BE49-F238E27FC236}">
                <a16:creationId xmlns:a16="http://schemas.microsoft.com/office/drawing/2014/main" id="{23C70BE8-0515-3A45-AAFB-4BD441EBE57A}"/>
              </a:ext>
            </a:extLst>
          </p:cNvPr>
          <p:cNvSpPr>
            <a:spLocks noChangeShapeType="1"/>
          </p:cNvSpPr>
          <p:nvPr/>
        </p:nvSpPr>
        <p:spPr bwMode="auto">
          <a:xfrm>
            <a:off x="2590800" y="43434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0" name="Line 12">
            <a:extLst>
              <a:ext uri="{FF2B5EF4-FFF2-40B4-BE49-F238E27FC236}">
                <a16:creationId xmlns:a16="http://schemas.microsoft.com/office/drawing/2014/main" id="{5F9B4177-93A8-5F43-9743-BE1F671F8177}"/>
              </a:ext>
            </a:extLst>
          </p:cNvPr>
          <p:cNvSpPr>
            <a:spLocks noChangeShapeType="1"/>
          </p:cNvSpPr>
          <p:nvPr/>
        </p:nvSpPr>
        <p:spPr bwMode="auto">
          <a:xfrm>
            <a:off x="2590800" y="48006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1" name="Text Box 13">
            <a:extLst>
              <a:ext uri="{FF2B5EF4-FFF2-40B4-BE49-F238E27FC236}">
                <a16:creationId xmlns:a16="http://schemas.microsoft.com/office/drawing/2014/main" id="{8F921E27-05D6-5441-9435-981ABCEE5F34}"/>
              </a:ext>
            </a:extLst>
          </p:cNvPr>
          <p:cNvSpPr txBox="1">
            <a:spLocks noChangeArrowheads="1"/>
          </p:cNvSpPr>
          <p:nvPr/>
        </p:nvSpPr>
        <p:spPr bwMode="auto">
          <a:xfrm>
            <a:off x="2667000" y="3429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72" name="Text Box 14">
            <a:extLst>
              <a:ext uri="{FF2B5EF4-FFF2-40B4-BE49-F238E27FC236}">
                <a16:creationId xmlns:a16="http://schemas.microsoft.com/office/drawing/2014/main" id="{FB820578-7E60-494C-B175-FD8002D82BAE}"/>
              </a:ext>
            </a:extLst>
          </p:cNvPr>
          <p:cNvSpPr txBox="1">
            <a:spLocks noChangeArrowheads="1"/>
          </p:cNvSpPr>
          <p:nvPr/>
        </p:nvSpPr>
        <p:spPr bwMode="auto">
          <a:xfrm>
            <a:off x="2667000" y="38862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73" name="Text Box 15">
            <a:extLst>
              <a:ext uri="{FF2B5EF4-FFF2-40B4-BE49-F238E27FC236}">
                <a16:creationId xmlns:a16="http://schemas.microsoft.com/office/drawing/2014/main" id="{3E1700BF-695A-B240-82D2-EECB9A163DB3}"/>
              </a:ext>
            </a:extLst>
          </p:cNvPr>
          <p:cNvSpPr txBox="1">
            <a:spLocks noChangeArrowheads="1"/>
          </p:cNvSpPr>
          <p:nvPr/>
        </p:nvSpPr>
        <p:spPr bwMode="auto">
          <a:xfrm>
            <a:off x="2590800" y="4343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74" name="Line 16">
            <a:extLst>
              <a:ext uri="{FF2B5EF4-FFF2-40B4-BE49-F238E27FC236}">
                <a16:creationId xmlns:a16="http://schemas.microsoft.com/office/drawing/2014/main" id="{6027E378-3080-684C-88DC-D8C96E6DA853}"/>
              </a:ext>
            </a:extLst>
          </p:cNvPr>
          <p:cNvSpPr>
            <a:spLocks noChangeShapeType="1"/>
          </p:cNvSpPr>
          <p:nvPr/>
        </p:nvSpPr>
        <p:spPr bwMode="auto">
          <a:xfrm>
            <a:off x="4953000" y="1447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5" name="Line 17">
            <a:extLst>
              <a:ext uri="{FF2B5EF4-FFF2-40B4-BE49-F238E27FC236}">
                <a16:creationId xmlns:a16="http://schemas.microsoft.com/office/drawing/2014/main" id="{50B76CDC-9ECE-CA4E-9A3E-9CA86918321A}"/>
              </a:ext>
            </a:extLst>
          </p:cNvPr>
          <p:cNvSpPr>
            <a:spLocks noChangeShapeType="1"/>
          </p:cNvSpPr>
          <p:nvPr/>
        </p:nvSpPr>
        <p:spPr bwMode="auto">
          <a:xfrm>
            <a:off x="4953000" y="1828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6" name="Line 18">
            <a:extLst>
              <a:ext uri="{FF2B5EF4-FFF2-40B4-BE49-F238E27FC236}">
                <a16:creationId xmlns:a16="http://schemas.microsoft.com/office/drawing/2014/main" id="{B8E4698D-96B5-EC41-82C4-3DD246B8CE84}"/>
              </a:ext>
            </a:extLst>
          </p:cNvPr>
          <p:cNvSpPr>
            <a:spLocks noChangeShapeType="1"/>
          </p:cNvSpPr>
          <p:nvPr/>
        </p:nvSpPr>
        <p:spPr bwMode="auto">
          <a:xfrm>
            <a:off x="4953000" y="2209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7" name="Text Box 19">
            <a:extLst>
              <a:ext uri="{FF2B5EF4-FFF2-40B4-BE49-F238E27FC236}">
                <a16:creationId xmlns:a16="http://schemas.microsoft.com/office/drawing/2014/main" id="{F63D21D2-10FB-8044-A0C0-1AF80A5D13E7}"/>
              </a:ext>
            </a:extLst>
          </p:cNvPr>
          <p:cNvSpPr txBox="1">
            <a:spLocks noChangeArrowheads="1"/>
          </p:cNvSpPr>
          <p:nvPr/>
        </p:nvSpPr>
        <p:spPr bwMode="auto">
          <a:xfrm>
            <a:off x="5334000" y="1371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mq</a:t>
            </a:r>
          </a:p>
        </p:txBody>
      </p:sp>
      <p:sp>
        <p:nvSpPr>
          <p:cNvPr id="143378" name="Text Box 20">
            <a:extLst>
              <a:ext uri="{FF2B5EF4-FFF2-40B4-BE49-F238E27FC236}">
                <a16:creationId xmlns:a16="http://schemas.microsoft.com/office/drawing/2014/main" id="{9182AABF-DE42-F345-8F6B-F55045E5BEDD}"/>
              </a:ext>
            </a:extLst>
          </p:cNvPr>
          <p:cNvSpPr txBox="1">
            <a:spLocks noChangeArrowheads="1"/>
          </p:cNvSpPr>
          <p:nvPr/>
        </p:nvSpPr>
        <p:spPr bwMode="auto">
          <a:xfrm>
            <a:off x="5334000" y="1828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mutex</a:t>
            </a:r>
          </a:p>
        </p:txBody>
      </p:sp>
      <p:sp>
        <p:nvSpPr>
          <p:cNvPr id="143379" name="Text Box 21">
            <a:extLst>
              <a:ext uri="{FF2B5EF4-FFF2-40B4-BE49-F238E27FC236}">
                <a16:creationId xmlns:a16="http://schemas.microsoft.com/office/drawing/2014/main" id="{E9A0DEEB-8CD9-944E-B772-3D33F907D6BD}"/>
              </a:ext>
            </a:extLst>
          </p:cNvPr>
          <p:cNvSpPr txBox="1">
            <a:spLocks noChangeArrowheads="1"/>
          </p:cNvSpPr>
          <p:nvPr/>
        </p:nvSpPr>
        <p:spPr bwMode="auto">
          <a:xfrm>
            <a:off x="5334000" y="2209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sm</a:t>
            </a:r>
          </a:p>
        </p:txBody>
      </p:sp>
      <p:sp>
        <p:nvSpPr>
          <p:cNvPr id="143380" name="Text Box 22">
            <a:extLst>
              <a:ext uri="{FF2B5EF4-FFF2-40B4-BE49-F238E27FC236}">
                <a16:creationId xmlns:a16="http://schemas.microsoft.com/office/drawing/2014/main" id="{96977BC6-C346-8C4C-88CD-29585E141886}"/>
              </a:ext>
            </a:extLst>
          </p:cNvPr>
          <p:cNvSpPr txBox="1">
            <a:spLocks noChangeArrowheads="1"/>
          </p:cNvSpPr>
          <p:nvPr/>
        </p:nvSpPr>
        <p:spPr bwMode="auto">
          <a:xfrm>
            <a:off x="5181600" y="609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PCB ( B )</a:t>
            </a:r>
          </a:p>
        </p:txBody>
      </p:sp>
      <p:sp>
        <p:nvSpPr>
          <p:cNvPr id="143381" name="Line 23">
            <a:extLst>
              <a:ext uri="{FF2B5EF4-FFF2-40B4-BE49-F238E27FC236}">
                <a16:creationId xmlns:a16="http://schemas.microsoft.com/office/drawing/2014/main" id="{55D9ED09-5E42-D241-A0DE-1E14AC9A02F7}"/>
              </a:ext>
            </a:extLst>
          </p:cNvPr>
          <p:cNvSpPr>
            <a:spLocks noChangeShapeType="1"/>
          </p:cNvSpPr>
          <p:nvPr/>
        </p:nvSpPr>
        <p:spPr bwMode="auto">
          <a:xfrm>
            <a:off x="5029200" y="4114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2" name="Line 24">
            <a:extLst>
              <a:ext uri="{FF2B5EF4-FFF2-40B4-BE49-F238E27FC236}">
                <a16:creationId xmlns:a16="http://schemas.microsoft.com/office/drawing/2014/main" id="{428E2052-EC0A-DB4B-A392-4FBDF25EC383}"/>
              </a:ext>
            </a:extLst>
          </p:cNvPr>
          <p:cNvSpPr>
            <a:spLocks noChangeShapeType="1"/>
          </p:cNvSpPr>
          <p:nvPr/>
        </p:nvSpPr>
        <p:spPr bwMode="auto">
          <a:xfrm>
            <a:off x="5029200" y="46482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3" name="Line 25">
            <a:extLst>
              <a:ext uri="{FF2B5EF4-FFF2-40B4-BE49-F238E27FC236}">
                <a16:creationId xmlns:a16="http://schemas.microsoft.com/office/drawing/2014/main" id="{A78E07DF-34F4-734C-9868-03F81C89B3D5}"/>
              </a:ext>
            </a:extLst>
          </p:cNvPr>
          <p:cNvSpPr>
            <a:spLocks noChangeShapeType="1"/>
          </p:cNvSpPr>
          <p:nvPr/>
        </p:nvSpPr>
        <p:spPr bwMode="auto">
          <a:xfrm>
            <a:off x="5029200" y="51816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4" name="Text Box 26">
            <a:extLst>
              <a:ext uri="{FF2B5EF4-FFF2-40B4-BE49-F238E27FC236}">
                <a16:creationId xmlns:a16="http://schemas.microsoft.com/office/drawing/2014/main" id="{6E201AF3-557A-1F42-9E20-D7FAF0A1BF05}"/>
              </a:ext>
            </a:extLst>
          </p:cNvPr>
          <p:cNvSpPr txBox="1">
            <a:spLocks noChangeArrowheads="1"/>
          </p:cNvSpPr>
          <p:nvPr/>
        </p:nvSpPr>
        <p:spPr bwMode="auto">
          <a:xfrm>
            <a:off x="5181600" y="3581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85" name="Text Box 27">
            <a:extLst>
              <a:ext uri="{FF2B5EF4-FFF2-40B4-BE49-F238E27FC236}">
                <a16:creationId xmlns:a16="http://schemas.microsoft.com/office/drawing/2014/main" id="{78364B95-75F5-484D-8FA1-30072A1E27DC}"/>
              </a:ext>
            </a:extLst>
          </p:cNvPr>
          <p:cNvSpPr txBox="1">
            <a:spLocks noChangeArrowheads="1"/>
          </p:cNvSpPr>
          <p:nvPr/>
        </p:nvSpPr>
        <p:spPr bwMode="auto">
          <a:xfrm>
            <a:off x="5181600" y="4114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86" name="Text Box 28">
            <a:extLst>
              <a:ext uri="{FF2B5EF4-FFF2-40B4-BE49-F238E27FC236}">
                <a16:creationId xmlns:a16="http://schemas.microsoft.com/office/drawing/2014/main" id="{137B26E9-B4A5-A145-85A5-849FBCBCB69D}"/>
              </a:ext>
            </a:extLst>
          </p:cNvPr>
          <p:cNvSpPr txBox="1">
            <a:spLocks noChangeArrowheads="1"/>
          </p:cNvSpPr>
          <p:nvPr/>
        </p:nvSpPr>
        <p:spPr bwMode="auto">
          <a:xfrm>
            <a:off x="5105400" y="4724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87" name="Text Box 29">
            <a:extLst>
              <a:ext uri="{FF2B5EF4-FFF2-40B4-BE49-F238E27FC236}">
                <a16:creationId xmlns:a16="http://schemas.microsoft.com/office/drawing/2014/main" id="{D3CB8B34-42E6-6A40-8B32-6EAEEB0F0010}"/>
              </a:ext>
            </a:extLst>
          </p:cNvPr>
          <p:cNvSpPr txBox="1">
            <a:spLocks noChangeArrowheads="1"/>
          </p:cNvSpPr>
          <p:nvPr/>
        </p:nvSpPr>
        <p:spPr bwMode="auto">
          <a:xfrm>
            <a:off x="5334000" y="5257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Next :0</a:t>
            </a:r>
          </a:p>
        </p:txBody>
      </p:sp>
      <p:sp>
        <p:nvSpPr>
          <p:cNvPr id="143388" name="Line 30">
            <a:extLst>
              <a:ext uri="{FF2B5EF4-FFF2-40B4-BE49-F238E27FC236}">
                <a16:creationId xmlns:a16="http://schemas.microsoft.com/office/drawing/2014/main" id="{48980ABF-47A4-824E-8958-02FE75271D42}"/>
              </a:ext>
            </a:extLst>
          </p:cNvPr>
          <p:cNvSpPr>
            <a:spLocks noChangeShapeType="1"/>
          </p:cNvSpPr>
          <p:nvPr/>
        </p:nvSpPr>
        <p:spPr bwMode="auto">
          <a:xfrm>
            <a:off x="8153400" y="38100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9" name="Line 31">
            <a:extLst>
              <a:ext uri="{FF2B5EF4-FFF2-40B4-BE49-F238E27FC236}">
                <a16:creationId xmlns:a16="http://schemas.microsoft.com/office/drawing/2014/main" id="{EB24DF40-7455-AF48-93BE-9A8E0E9AC7BA}"/>
              </a:ext>
            </a:extLst>
          </p:cNvPr>
          <p:cNvSpPr>
            <a:spLocks noChangeShapeType="1"/>
          </p:cNvSpPr>
          <p:nvPr/>
        </p:nvSpPr>
        <p:spPr bwMode="auto">
          <a:xfrm>
            <a:off x="8153400" y="42672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0" name="Line 32">
            <a:extLst>
              <a:ext uri="{FF2B5EF4-FFF2-40B4-BE49-F238E27FC236}">
                <a16:creationId xmlns:a16="http://schemas.microsoft.com/office/drawing/2014/main" id="{0ADC2840-B183-7648-8F5C-73B60CB48DBD}"/>
              </a:ext>
            </a:extLst>
          </p:cNvPr>
          <p:cNvSpPr>
            <a:spLocks noChangeShapeType="1"/>
          </p:cNvSpPr>
          <p:nvPr/>
        </p:nvSpPr>
        <p:spPr bwMode="auto">
          <a:xfrm>
            <a:off x="8153400" y="47244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1" name="Line 33">
            <a:extLst>
              <a:ext uri="{FF2B5EF4-FFF2-40B4-BE49-F238E27FC236}">
                <a16:creationId xmlns:a16="http://schemas.microsoft.com/office/drawing/2014/main" id="{590B5821-604F-EE41-8674-ED0C6D7D0B85}"/>
              </a:ext>
            </a:extLst>
          </p:cNvPr>
          <p:cNvSpPr>
            <a:spLocks noChangeShapeType="1"/>
          </p:cNvSpPr>
          <p:nvPr/>
        </p:nvSpPr>
        <p:spPr bwMode="auto">
          <a:xfrm>
            <a:off x="8153400" y="51816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2" name="Text Box 34">
            <a:extLst>
              <a:ext uri="{FF2B5EF4-FFF2-40B4-BE49-F238E27FC236}">
                <a16:creationId xmlns:a16="http://schemas.microsoft.com/office/drawing/2014/main" id="{41ED5F82-4BF0-6F41-A59F-C80DB37C3605}"/>
              </a:ext>
            </a:extLst>
          </p:cNvPr>
          <p:cNvSpPr txBox="1">
            <a:spLocks noChangeArrowheads="1"/>
          </p:cNvSpPr>
          <p:nvPr/>
        </p:nvSpPr>
        <p:spPr bwMode="auto">
          <a:xfrm>
            <a:off x="8229600" y="3810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93" name="Text Box 35">
            <a:extLst>
              <a:ext uri="{FF2B5EF4-FFF2-40B4-BE49-F238E27FC236}">
                <a16:creationId xmlns:a16="http://schemas.microsoft.com/office/drawing/2014/main" id="{44CCB53F-95E4-7046-9774-F2545B05D31B}"/>
              </a:ext>
            </a:extLst>
          </p:cNvPr>
          <p:cNvSpPr txBox="1">
            <a:spLocks noChangeArrowheads="1"/>
          </p:cNvSpPr>
          <p:nvPr/>
        </p:nvSpPr>
        <p:spPr bwMode="auto">
          <a:xfrm>
            <a:off x="8229600" y="43434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94" name="Text Box 36">
            <a:extLst>
              <a:ext uri="{FF2B5EF4-FFF2-40B4-BE49-F238E27FC236}">
                <a16:creationId xmlns:a16="http://schemas.microsoft.com/office/drawing/2014/main" id="{08F92D1B-C326-CA46-A5FC-69410CF9802A}"/>
              </a:ext>
            </a:extLst>
          </p:cNvPr>
          <p:cNvSpPr txBox="1">
            <a:spLocks noChangeArrowheads="1"/>
          </p:cNvSpPr>
          <p:nvPr/>
        </p:nvSpPr>
        <p:spPr bwMode="auto">
          <a:xfrm>
            <a:off x="8229600" y="4724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95" name="Text Box 37">
            <a:extLst>
              <a:ext uri="{FF2B5EF4-FFF2-40B4-BE49-F238E27FC236}">
                <a16:creationId xmlns:a16="http://schemas.microsoft.com/office/drawing/2014/main" id="{213060AC-8FC2-CA40-BEFF-D3CD429489DB}"/>
              </a:ext>
            </a:extLst>
          </p:cNvPr>
          <p:cNvSpPr txBox="1">
            <a:spLocks noChangeArrowheads="1"/>
          </p:cNvSpPr>
          <p:nvPr/>
        </p:nvSpPr>
        <p:spPr bwMode="auto">
          <a:xfrm>
            <a:off x="2667000" y="685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进程</a:t>
            </a:r>
            <a:r>
              <a:rPr lang="en-US" altLang="zh-CN" b="1">
                <a:solidFill>
                  <a:schemeClr val="tx1"/>
                </a:solidFill>
              </a:rPr>
              <a:t>A</a:t>
            </a:r>
          </a:p>
        </p:txBody>
      </p:sp>
      <p:sp>
        <p:nvSpPr>
          <p:cNvPr id="143396" name="Text Box 38">
            <a:extLst>
              <a:ext uri="{FF2B5EF4-FFF2-40B4-BE49-F238E27FC236}">
                <a16:creationId xmlns:a16="http://schemas.microsoft.com/office/drawing/2014/main" id="{77BB4770-41C4-8F44-8F61-41F4C9B4EF54}"/>
              </a:ext>
            </a:extLst>
          </p:cNvPr>
          <p:cNvSpPr txBox="1">
            <a:spLocks noChangeArrowheads="1"/>
          </p:cNvSpPr>
          <p:nvPr/>
        </p:nvSpPr>
        <p:spPr bwMode="auto">
          <a:xfrm>
            <a:off x="8458200" y="685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进程</a:t>
            </a:r>
            <a:r>
              <a:rPr lang="en-US" altLang="zh-CN" b="1">
                <a:solidFill>
                  <a:schemeClr val="tx1"/>
                </a:solidFill>
              </a:rPr>
              <a:t>B</a:t>
            </a:r>
          </a:p>
        </p:txBody>
      </p:sp>
      <p:sp>
        <p:nvSpPr>
          <p:cNvPr id="143397" name="Text Box 39">
            <a:extLst>
              <a:ext uri="{FF2B5EF4-FFF2-40B4-BE49-F238E27FC236}">
                <a16:creationId xmlns:a16="http://schemas.microsoft.com/office/drawing/2014/main" id="{161F2A2E-48DA-5F4D-AD38-CE691BCEC465}"/>
              </a:ext>
            </a:extLst>
          </p:cNvPr>
          <p:cNvSpPr txBox="1">
            <a:spLocks noChangeArrowheads="1"/>
          </p:cNvSpPr>
          <p:nvPr/>
        </p:nvSpPr>
        <p:spPr bwMode="auto">
          <a:xfrm>
            <a:off x="1976477" y="3886200"/>
            <a:ext cx="55399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发送区</a:t>
            </a:r>
            <a:r>
              <a:rPr lang="en-US" altLang="zh-CN" b="1">
                <a:solidFill>
                  <a:schemeClr val="tx1"/>
                </a:solidFill>
              </a:rPr>
              <a:t>a</a:t>
            </a:r>
          </a:p>
        </p:txBody>
      </p:sp>
      <p:sp>
        <p:nvSpPr>
          <p:cNvPr id="143398" name="Text Box 40">
            <a:extLst>
              <a:ext uri="{FF2B5EF4-FFF2-40B4-BE49-F238E27FC236}">
                <a16:creationId xmlns:a16="http://schemas.microsoft.com/office/drawing/2014/main" id="{FE69DC79-3387-3A4F-B421-FFA26F584284}"/>
              </a:ext>
            </a:extLst>
          </p:cNvPr>
          <p:cNvSpPr txBox="1">
            <a:spLocks noChangeArrowheads="1"/>
          </p:cNvSpPr>
          <p:nvPr/>
        </p:nvSpPr>
        <p:spPr bwMode="auto">
          <a:xfrm>
            <a:off x="10114002" y="3886200"/>
            <a:ext cx="55399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接收区</a:t>
            </a:r>
            <a:r>
              <a:rPr lang="en-US" altLang="zh-CN" b="1">
                <a:solidFill>
                  <a:schemeClr val="tx1"/>
                </a:solidFill>
              </a:rPr>
              <a:t>b</a:t>
            </a:r>
          </a:p>
        </p:txBody>
      </p:sp>
      <p:sp>
        <p:nvSpPr>
          <p:cNvPr id="143399" name="Text Box 41">
            <a:extLst>
              <a:ext uri="{FF2B5EF4-FFF2-40B4-BE49-F238E27FC236}">
                <a16:creationId xmlns:a16="http://schemas.microsoft.com/office/drawing/2014/main" id="{85000943-2E3B-CC46-B999-828FDE125320}"/>
              </a:ext>
            </a:extLst>
          </p:cNvPr>
          <p:cNvSpPr txBox="1">
            <a:spLocks noChangeArrowheads="1"/>
          </p:cNvSpPr>
          <p:nvPr/>
        </p:nvSpPr>
        <p:spPr bwMode="auto">
          <a:xfrm>
            <a:off x="4800600" y="2971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第一消息缓冲区</a:t>
            </a:r>
          </a:p>
        </p:txBody>
      </p:sp>
      <p:sp>
        <p:nvSpPr>
          <p:cNvPr id="143400" name="AutoShape 42">
            <a:extLst>
              <a:ext uri="{FF2B5EF4-FFF2-40B4-BE49-F238E27FC236}">
                <a16:creationId xmlns:a16="http://schemas.microsoft.com/office/drawing/2014/main" id="{2775063E-2473-5344-AD1F-007471BDBD5A}"/>
              </a:ext>
            </a:extLst>
          </p:cNvPr>
          <p:cNvSpPr>
            <a:spLocks/>
          </p:cNvSpPr>
          <p:nvPr/>
        </p:nvSpPr>
        <p:spPr bwMode="auto">
          <a:xfrm>
            <a:off x="9982200" y="3810000"/>
            <a:ext cx="152400" cy="1371600"/>
          </a:xfrm>
          <a:prstGeom prst="rightBrace">
            <a:avLst>
              <a:gd name="adj1" fmla="val 75000"/>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1" name="AutoShape 43">
            <a:extLst>
              <a:ext uri="{FF2B5EF4-FFF2-40B4-BE49-F238E27FC236}">
                <a16:creationId xmlns:a16="http://schemas.microsoft.com/office/drawing/2014/main" id="{83799F70-1E26-BF46-8DDE-32BA1DEBC788}"/>
              </a:ext>
            </a:extLst>
          </p:cNvPr>
          <p:cNvSpPr>
            <a:spLocks/>
          </p:cNvSpPr>
          <p:nvPr/>
        </p:nvSpPr>
        <p:spPr bwMode="auto">
          <a:xfrm>
            <a:off x="2438400" y="3429000"/>
            <a:ext cx="152400" cy="1371600"/>
          </a:xfrm>
          <a:prstGeom prst="leftBrace">
            <a:avLst>
              <a:gd name="adj1" fmla="val 75000"/>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2" name="Line 44">
            <a:extLst>
              <a:ext uri="{FF2B5EF4-FFF2-40B4-BE49-F238E27FC236}">
                <a16:creationId xmlns:a16="http://schemas.microsoft.com/office/drawing/2014/main" id="{8DD2D573-1883-4045-A979-19DC2AD3B013}"/>
              </a:ext>
            </a:extLst>
          </p:cNvPr>
          <p:cNvSpPr>
            <a:spLocks noChangeShapeType="1"/>
          </p:cNvSpPr>
          <p:nvPr/>
        </p:nvSpPr>
        <p:spPr bwMode="auto">
          <a:xfrm>
            <a:off x="4038600" y="1371600"/>
            <a:ext cx="457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3" name="Line 45">
            <a:extLst>
              <a:ext uri="{FF2B5EF4-FFF2-40B4-BE49-F238E27FC236}">
                <a16:creationId xmlns:a16="http://schemas.microsoft.com/office/drawing/2014/main" id="{EA6714D4-1329-9A41-8282-EBCAFC7E9342}"/>
              </a:ext>
            </a:extLst>
          </p:cNvPr>
          <p:cNvSpPr>
            <a:spLocks noChangeShapeType="1"/>
          </p:cNvSpPr>
          <p:nvPr/>
        </p:nvSpPr>
        <p:spPr bwMode="auto">
          <a:xfrm>
            <a:off x="4495800" y="1371600"/>
            <a:ext cx="0" cy="533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4" name="Line 46">
            <a:extLst>
              <a:ext uri="{FF2B5EF4-FFF2-40B4-BE49-F238E27FC236}">
                <a16:creationId xmlns:a16="http://schemas.microsoft.com/office/drawing/2014/main" id="{184B8DEF-FF2B-5E4A-B803-163BCE1C2D5F}"/>
              </a:ext>
            </a:extLst>
          </p:cNvPr>
          <p:cNvSpPr>
            <a:spLocks noChangeShapeType="1"/>
          </p:cNvSpPr>
          <p:nvPr/>
        </p:nvSpPr>
        <p:spPr bwMode="auto">
          <a:xfrm flipH="1">
            <a:off x="2209800" y="1905000"/>
            <a:ext cx="2286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5" name="Line 47">
            <a:extLst>
              <a:ext uri="{FF2B5EF4-FFF2-40B4-BE49-F238E27FC236}">
                <a16:creationId xmlns:a16="http://schemas.microsoft.com/office/drawing/2014/main" id="{C72B5DFE-B64E-4645-A001-6973534D63DF}"/>
              </a:ext>
            </a:extLst>
          </p:cNvPr>
          <p:cNvSpPr>
            <a:spLocks noChangeShapeType="1"/>
          </p:cNvSpPr>
          <p:nvPr/>
        </p:nvSpPr>
        <p:spPr bwMode="auto">
          <a:xfrm>
            <a:off x="2209800" y="1905000"/>
            <a:ext cx="0" cy="1524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6" name="Line 48">
            <a:extLst>
              <a:ext uri="{FF2B5EF4-FFF2-40B4-BE49-F238E27FC236}">
                <a16:creationId xmlns:a16="http://schemas.microsoft.com/office/drawing/2014/main" id="{452E3FA4-B987-B344-9FF3-0DDA63F779B4}"/>
              </a:ext>
            </a:extLst>
          </p:cNvPr>
          <p:cNvSpPr>
            <a:spLocks noChangeShapeType="1"/>
          </p:cNvSpPr>
          <p:nvPr/>
        </p:nvSpPr>
        <p:spPr bwMode="auto">
          <a:xfrm>
            <a:off x="2209800" y="3429000"/>
            <a:ext cx="3810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07" name="AutoShape 49">
            <a:extLst>
              <a:ext uri="{FF2B5EF4-FFF2-40B4-BE49-F238E27FC236}">
                <a16:creationId xmlns:a16="http://schemas.microsoft.com/office/drawing/2014/main" id="{1979CB2F-6021-3A4D-8F6E-4D359F0C24B0}"/>
              </a:ext>
            </a:extLst>
          </p:cNvPr>
          <p:cNvSpPr>
            <a:spLocks noChangeArrowheads="1"/>
          </p:cNvSpPr>
          <p:nvPr/>
        </p:nvSpPr>
        <p:spPr bwMode="auto">
          <a:xfrm>
            <a:off x="4191000" y="3962400"/>
            <a:ext cx="838200" cy="457200"/>
          </a:xfrm>
          <a:prstGeom prst="rightArrow">
            <a:avLst>
              <a:gd name="adj1" fmla="val 50000"/>
              <a:gd name="adj2" fmla="val 45833"/>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8" name="AutoShape 50">
            <a:extLst>
              <a:ext uri="{FF2B5EF4-FFF2-40B4-BE49-F238E27FC236}">
                <a16:creationId xmlns:a16="http://schemas.microsoft.com/office/drawing/2014/main" id="{C0C214D3-BB7F-7C42-B28E-4E9D6B6D55E3}"/>
              </a:ext>
            </a:extLst>
          </p:cNvPr>
          <p:cNvSpPr>
            <a:spLocks noChangeArrowheads="1"/>
          </p:cNvSpPr>
          <p:nvPr/>
        </p:nvSpPr>
        <p:spPr bwMode="auto">
          <a:xfrm>
            <a:off x="6934200" y="4267200"/>
            <a:ext cx="1219200" cy="381000"/>
          </a:xfrm>
          <a:prstGeom prst="rightArrow">
            <a:avLst>
              <a:gd name="adj1" fmla="val 50000"/>
              <a:gd name="adj2" fmla="val 80000"/>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9" name="Line 51">
            <a:extLst>
              <a:ext uri="{FF2B5EF4-FFF2-40B4-BE49-F238E27FC236}">
                <a16:creationId xmlns:a16="http://schemas.microsoft.com/office/drawing/2014/main" id="{FE2434B6-5076-1A4A-933E-943E2B6CCC2D}"/>
              </a:ext>
            </a:extLst>
          </p:cNvPr>
          <p:cNvSpPr>
            <a:spLocks noChangeShapeType="1"/>
          </p:cNvSpPr>
          <p:nvPr/>
        </p:nvSpPr>
        <p:spPr bwMode="auto">
          <a:xfrm>
            <a:off x="6705600" y="1676400"/>
            <a:ext cx="533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0" name="Line 52">
            <a:extLst>
              <a:ext uri="{FF2B5EF4-FFF2-40B4-BE49-F238E27FC236}">
                <a16:creationId xmlns:a16="http://schemas.microsoft.com/office/drawing/2014/main" id="{CBEE7760-3DFB-A742-875F-84F43B381761}"/>
              </a:ext>
            </a:extLst>
          </p:cNvPr>
          <p:cNvSpPr>
            <a:spLocks noChangeShapeType="1"/>
          </p:cNvSpPr>
          <p:nvPr/>
        </p:nvSpPr>
        <p:spPr bwMode="auto">
          <a:xfrm>
            <a:off x="7239000" y="1676400"/>
            <a:ext cx="0" cy="1143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1" name="Line 53">
            <a:extLst>
              <a:ext uri="{FF2B5EF4-FFF2-40B4-BE49-F238E27FC236}">
                <a16:creationId xmlns:a16="http://schemas.microsoft.com/office/drawing/2014/main" id="{E47BD9E7-B16E-BC43-9D87-4DC96DC42BDA}"/>
              </a:ext>
            </a:extLst>
          </p:cNvPr>
          <p:cNvSpPr>
            <a:spLocks noChangeShapeType="1"/>
          </p:cNvSpPr>
          <p:nvPr/>
        </p:nvSpPr>
        <p:spPr bwMode="auto">
          <a:xfrm flipH="1">
            <a:off x="4572000" y="2819400"/>
            <a:ext cx="2667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2" name="Line 54">
            <a:extLst>
              <a:ext uri="{FF2B5EF4-FFF2-40B4-BE49-F238E27FC236}">
                <a16:creationId xmlns:a16="http://schemas.microsoft.com/office/drawing/2014/main" id="{845550CD-28A2-FF4F-AD36-A8CFF61BA66F}"/>
              </a:ext>
            </a:extLst>
          </p:cNvPr>
          <p:cNvSpPr>
            <a:spLocks noChangeShapeType="1"/>
          </p:cNvSpPr>
          <p:nvPr/>
        </p:nvSpPr>
        <p:spPr bwMode="auto">
          <a:xfrm>
            <a:off x="4572000" y="2819400"/>
            <a:ext cx="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3" name="Line 55">
            <a:extLst>
              <a:ext uri="{FF2B5EF4-FFF2-40B4-BE49-F238E27FC236}">
                <a16:creationId xmlns:a16="http://schemas.microsoft.com/office/drawing/2014/main" id="{AA7D0306-C3F0-6B40-AEC3-8D7645430DA5}"/>
              </a:ext>
            </a:extLst>
          </p:cNvPr>
          <p:cNvSpPr>
            <a:spLocks noChangeShapeType="1"/>
          </p:cNvSpPr>
          <p:nvPr/>
        </p:nvSpPr>
        <p:spPr bwMode="auto">
          <a:xfrm>
            <a:off x="4572000" y="3581400"/>
            <a:ext cx="4572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14" name="Line 56">
            <a:extLst>
              <a:ext uri="{FF2B5EF4-FFF2-40B4-BE49-F238E27FC236}">
                <a16:creationId xmlns:a16="http://schemas.microsoft.com/office/drawing/2014/main" id="{66B324BA-4F6A-3C44-AFA1-72BB02F37C02}"/>
              </a:ext>
            </a:extLst>
          </p:cNvPr>
          <p:cNvSpPr>
            <a:spLocks noChangeShapeType="1"/>
          </p:cNvSpPr>
          <p:nvPr/>
        </p:nvSpPr>
        <p:spPr bwMode="auto">
          <a:xfrm>
            <a:off x="9753600" y="1447800"/>
            <a:ext cx="533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5" name="Line 57">
            <a:extLst>
              <a:ext uri="{FF2B5EF4-FFF2-40B4-BE49-F238E27FC236}">
                <a16:creationId xmlns:a16="http://schemas.microsoft.com/office/drawing/2014/main" id="{EA305B7E-AFFE-FE49-BC81-FD0D001B676F}"/>
              </a:ext>
            </a:extLst>
          </p:cNvPr>
          <p:cNvSpPr>
            <a:spLocks noChangeShapeType="1"/>
          </p:cNvSpPr>
          <p:nvPr/>
        </p:nvSpPr>
        <p:spPr bwMode="auto">
          <a:xfrm>
            <a:off x="10287000" y="1447800"/>
            <a:ext cx="0" cy="685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6" name="Line 58">
            <a:extLst>
              <a:ext uri="{FF2B5EF4-FFF2-40B4-BE49-F238E27FC236}">
                <a16:creationId xmlns:a16="http://schemas.microsoft.com/office/drawing/2014/main" id="{D3B2DAFA-B180-FA47-937F-F4938DFCD15B}"/>
              </a:ext>
            </a:extLst>
          </p:cNvPr>
          <p:cNvSpPr>
            <a:spLocks noChangeShapeType="1"/>
          </p:cNvSpPr>
          <p:nvPr/>
        </p:nvSpPr>
        <p:spPr bwMode="auto">
          <a:xfrm flipH="1">
            <a:off x="7696200" y="21336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7" name="Line 59">
            <a:extLst>
              <a:ext uri="{FF2B5EF4-FFF2-40B4-BE49-F238E27FC236}">
                <a16:creationId xmlns:a16="http://schemas.microsoft.com/office/drawing/2014/main" id="{C46E71CF-D46F-F049-98B3-C6ED3C5C08AA}"/>
              </a:ext>
            </a:extLst>
          </p:cNvPr>
          <p:cNvSpPr>
            <a:spLocks noChangeShapeType="1"/>
          </p:cNvSpPr>
          <p:nvPr/>
        </p:nvSpPr>
        <p:spPr bwMode="auto">
          <a:xfrm>
            <a:off x="7696200" y="2133600"/>
            <a:ext cx="0" cy="1676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8" name="Line 60">
            <a:extLst>
              <a:ext uri="{FF2B5EF4-FFF2-40B4-BE49-F238E27FC236}">
                <a16:creationId xmlns:a16="http://schemas.microsoft.com/office/drawing/2014/main" id="{ECC1AB8F-5C48-1D4B-BE7D-D418DEDFF75C}"/>
              </a:ext>
            </a:extLst>
          </p:cNvPr>
          <p:cNvSpPr>
            <a:spLocks noChangeShapeType="1"/>
          </p:cNvSpPr>
          <p:nvPr/>
        </p:nvSpPr>
        <p:spPr bwMode="auto">
          <a:xfrm>
            <a:off x="7696200" y="3810000"/>
            <a:ext cx="4572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19" name="Text Box 61">
            <a:extLst>
              <a:ext uri="{FF2B5EF4-FFF2-40B4-BE49-F238E27FC236}">
                <a16:creationId xmlns:a16="http://schemas.microsoft.com/office/drawing/2014/main" id="{9A7EBABC-367C-9640-9AE3-1F21193BB0C1}"/>
              </a:ext>
            </a:extLst>
          </p:cNvPr>
          <p:cNvSpPr txBox="1">
            <a:spLocks noChangeArrowheads="1"/>
          </p:cNvSpPr>
          <p:nvPr/>
        </p:nvSpPr>
        <p:spPr bwMode="auto">
          <a:xfrm>
            <a:off x="7315200" y="3581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b</a:t>
            </a:r>
          </a:p>
        </p:txBody>
      </p:sp>
      <p:sp>
        <p:nvSpPr>
          <p:cNvPr id="143420" name="Text Box 62">
            <a:extLst>
              <a:ext uri="{FF2B5EF4-FFF2-40B4-BE49-F238E27FC236}">
                <a16:creationId xmlns:a16="http://schemas.microsoft.com/office/drawing/2014/main" id="{DB543C20-E522-D949-A972-4A900C09E4FC}"/>
              </a:ext>
            </a:extLst>
          </p:cNvPr>
          <p:cNvSpPr txBox="1">
            <a:spLocks noChangeArrowheads="1"/>
          </p:cNvSpPr>
          <p:nvPr/>
        </p:nvSpPr>
        <p:spPr bwMode="auto">
          <a:xfrm>
            <a:off x="1905000" y="3200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a</a:t>
            </a:r>
          </a:p>
        </p:txBody>
      </p:sp>
      <p:sp>
        <p:nvSpPr>
          <p:cNvPr id="143421" name="Text Box 63">
            <a:extLst>
              <a:ext uri="{FF2B5EF4-FFF2-40B4-BE49-F238E27FC236}">
                <a16:creationId xmlns:a16="http://schemas.microsoft.com/office/drawing/2014/main" id="{58AF0C10-8502-EA4C-A912-8C938C48CD6D}"/>
              </a:ext>
            </a:extLst>
          </p:cNvPr>
          <p:cNvSpPr txBox="1">
            <a:spLocks noChangeArrowheads="1"/>
          </p:cNvSpPr>
          <p:nvPr/>
        </p:nvSpPr>
        <p:spPr bwMode="auto">
          <a:xfrm>
            <a:off x="8153400" y="1524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Receive ( b )</a:t>
            </a:r>
          </a:p>
        </p:txBody>
      </p:sp>
      <p:sp>
        <p:nvSpPr>
          <p:cNvPr id="143422" name="Text Box 64">
            <a:extLst>
              <a:ext uri="{FF2B5EF4-FFF2-40B4-BE49-F238E27FC236}">
                <a16:creationId xmlns:a16="http://schemas.microsoft.com/office/drawing/2014/main" id="{9791FB43-8B7F-0949-857F-BDCE93BA50F5}"/>
              </a:ext>
            </a:extLst>
          </p:cNvPr>
          <p:cNvSpPr txBox="1">
            <a:spLocks noChangeArrowheads="1"/>
          </p:cNvSpPr>
          <p:nvPr/>
        </p:nvSpPr>
        <p:spPr bwMode="auto">
          <a:xfrm>
            <a:off x="4986339" y="6000751"/>
            <a:ext cx="275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rPr>
              <a:t>消息缓冲通信 </a:t>
            </a:r>
          </a:p>
        </p:txBody>
      </p:sp>
      <p:sp>
        <p:nvSpPr>
          <p:cNvPr id="143423" name="Rectangle 65">
            <a:extLst>
              <a:ext uri="{FF2B5EF4-FFF2-40B4-BE49-F238E27FC236}">
                <a16:creationId xmlns:a16="http://schemas.microsoft.com/office/drawing/2014/main" id="{ED8D7D62-B93F-4549-9ECD-792B96918FBD}"/>
              </a:ext>
            </a:extLst>
          </p:cNvPr>
          <p:cNvSpPr>
            <a:spLocks noChangeArrowheads="1"/>
          </p:cNvSpPr>
          <p:nvPr/>
        </p:nvSpPr>
        <p:spPr bwMode="auto">
          <a:xfrm>
            <a:off x="3657600" y="1143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4" name="Rectangle 66">
            <a:extLst>
              <a:ext uri="{FF2B5EF4-FFF2-40B4-BE49-F238E27FC236}">
                <a16:creationId xmlns:a16="http://schemas.microsoft.com/office/drawing/2014/main" id="{5502C634-F369-6F47-9A8E-3B7B1D27E283}"/>
              </a:ext>
            </a:extLst>
          </p:cNvPr>
          <p:cNvSpPr>
            <a:spLocks noChangeArrowheads="1"/>
          </p:cNvSpPr>
          <p:nvPr/>
        </p:nvSpPr>
        <p:spPr bwMode="auto">
          <a:xfrm>
            <a:off x="6365876" y="1447800"/>
            <a:ext cx="33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5" name="Rectangle 67">
            <a:extLst>
              <a:ext uri="{FF2B5EF4-FFF2-40B4-BE49-F238E27FC236}">
                <a16:creationId xmlns:a16="http://schemas.microsoft.com/office/drawing/2014/main" id="{469F81DE-5BCC-5645-9FA1-D03D5020A392}"/>
              </a:ext>
            </a:extLst>
          </p:cNvPr>
          <p:cNvSpPr>
            <a:spLocks noChangeArrowheads="1"/>
          </p:cNvSpPr>
          <p:nvPr/>
        </p:nvSpPr>
        <p:spPr bwMode="auto">
          <a:xfrm>
            <a:off x="9413876" y="12192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6" name="Rectangle 68">
            <a:extLst>
              <a:ext uri="{FF2B5EF4-FFF2-40B4-BE49-F238E27FC236}">
                <a16:creationId xmlns:a16="http://schemas.microsoft.com/office/drawing/2014/main" id="{A1A99A58-D43E-CB4B-99FB-E3480BFB0474}"/>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3427" name="灯片编号占位符 3">
            <a:extLst>
              <a:ext uri="{FF2B5EF4-FFF2-40B4-BE49-F238E27FC236}">
                <a16:creationId xmlns:a16="http://schemas.microsoft.com/office/drawing/2014/main" id="{234FD30E-87E3-C946-85FC-BE644CB7421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158FD49-67C6-484F-BADB-503EEB54E1D4}" type="slidenum">
              <a:rPr lang="zh-CN" altLang="en-US" sz="1800"/>
              <a:pPr/>
              <a:t>36</a:t>
            </a:fld>
            <a:endParaRPr lang="en-US" altLang="zh-CN" sz="1800"/>
          </a:p>
        </p:txBody>
      </p:sp>
    </p:spTree>
    <p:extLst>
      <p:ext uri="{BB962C8B-B14F-4D97-AF65-F5344CB8AC3E}">
        <p14:creationId xmlns:p14="http://schemas.microsoft.com/office/powerpoint/2010/main" val="2060157368"/>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a:extLst>
              <a:ext uri="{FF2B5EF4-FFF2-40B4-BE49-F238E27FC236}">
                <a16:creationId xmlns:a16="http://schemas.microsoft.com/office/drawing/2014/main" id="{E1BD926B-82AC-D84E-A2FD-E26AD819EFA6}"/>
              </a:ext>
            </a:extLst>
          </p:cNvPr>
          <p:cNvSpPr>
            <a:spLocks noChangeArrowheads="1"/>
          </p:cNvSpPr>
          <p:nvPr/>
        </p:nvSpPr>
        <p:spPr bwMode="auto">
          <a:xfrm>
            <a:off x="2133600" y="61436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2</a:t>
            </a:r>
            <a:r>
              <a:rPr lang="zh-CN" altLang="en-US" sz="3200" b="1">
                <a:solidFill>
                  <a:srgbClr val="FF00FF"/>
                </a:solidFill>
                <a:latin typeface="华文楷体" panose="02010600040101010101" pitchFamily="2" charset="-122"/>
                <a:ea typeface="华文楷体" panose="02010600040101010101" pitchFamily="2" charset="-122"/>
              </a:rPr>
              <a:t>、发送原语</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4421" name="Rectangle 5">
            <a:extLst>
              <a:ext uri="{FF2B5EF4-FFF2-40B4-BE49-F238E27FC236}">
                <a16:creationId xmlns:a16="http://schemas.microsoft.com/office/drawing/2014/main" id="{6460459A-F0F6-A74D-9C9D-6DF5E3932EA5}"/>
              </a:ext>
            </a:extLst>
          </p:cNvPr>
          <p:cNvSpPr>
            <a:spLocks noChangeArrowheads="1"/>
          </p:cNvSpPr>
          <p:nvPr/>
        </p:nvSpPr>
        <p:spPr bwMode="auto">
          <a:xfrm>
            <a:off x="1990726" y="1066800"/>
            <a:ext cx="8677275" cy="5715000"/>
          </a:xfrm>
          <a:prstGeom prst="rect">
            <a:avLst/>
          </a:prstGeom>
          <a:solidFill>
            <a:srgbClr val="DDDDDD"/>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171D17"/>
                </a:solidFill>
                <a:latin typeface="Times New Roman" panose="02020603050405020304" pitchFamily="18" charset="0"/>
                <a:ea typeface="华文楷体" panose="02010600040101010101" pitchFamily="2" charset="-122"/>
              </a:rPr>
              <a:t>void send ( receiver, a) </a:t>
            </a:r>
            <a:r>
              <a:rPr lang="en-US" altLang="zh-CN" b="1">
                <a:solidFill>
                  <a:srgbClr val="0000FF"/>
                </a:solidFill>
                <a:latin typeface="Times New Roman" panose="02020603050405020304" pitchFamily="18" charset="0"/>
                <a:ea typeface="华文楷体" panose="02010600040101010101" pitchFamily="2" charset="-122"/>
              </a:rPr>
              <a:t>{ receiver</a:t>
            </a:r>
            <a:r>
              <a:rPr lang="zh-CN" altLang="en-US" b="1">
                <a:solidFill>
                  <a:srgbClr val="0000FF"/>
                </a:solidFill>
                <a:latin typeface="Times New Roman" panose="02020603050405020304" pitchFamily="18" charset="0"/>
                <a:ea typeface="华文楷体" panose="02010600040101010101" pitchFamily="2" charset="-122"/>
              </a:rPr>
              <a:t>接收进程标识，</a:t>
            </a:r>
            <a:r>
              <a:rPr lang="en-US" altLang="zh-CN" b="1">
                <a:solidFill>
                  <a:srgbClr val="0000FF"/>
                </a:solidFill>
                <a:latin typeface="Times New Roman" panose="02020603050405020304" pitchFamily="18" charset="0"/>
                <a:ea typeface="华文楷体" panose="02010600040101010101" pitchFamily="2" charset="-122"/>
              </a:rPr>
              <a:t>a</a:t>
            </a:r>
            <a:r>
              <a:rPr lang="zh-CN" altLang="en-US" b="1">
                <a:solidFill>
                  <a:srgbClr val="0000FF"/>
                </a:solidFill>
                <a:latin typeface="Times New Roman" panose="02020603050405020304" pitchFamily="18" charset="0"/>
                <a:ea typeface="华文楷体" panose="02010600040101010101" pitchFamily="2" charset="-122"/>
              </a:rPr>
              <a:t>发送区首址</a:t>
            </a:r>
            <a:endParaRPr lang="en-US" altLang="zh-CN" b="1">
              <a:solidFill>
                <a:srgbClr val="0000FF"/>
              </a:solidFill>
              <a:latin typeface="Times New Roman" panose="02020603050405020304" pitchFamily="18" charset="0"/>
              <a:ea typeface="华文楷体" panose="02010600040101010101" pitchFamily="2" charset="-122"/>
            </a:endParaRPr>
          </a:p>
          <a:p>
            <a:r>
              <a:rPr lang="en-US" altLang="zh-CN" sz="2800" b="1">
                <a:solidFill>
                  <a:srgbClr val="171D17"/>
                </a:solidFill>
                <a:latin typeface="Times New Roman" panose="02020603050405020304" pitchFamily="18" charset="0"/>
                <a:ea typeface="华文楷体" panose="02010600040101010101" pitchFamily="2" charset="-122"/>
              </a:rPr>
              <a:t>    getbuf( a.size, i);                       </a:t>
            </a:r>
            <a:r>
              <a:rPr lang="zh-CN" altLang="en-US" b="1">
                <a:solidFill>
                  <a:srgbClr val="0000FF"/>
                </a:solidFill>
                <a:latin typeface="Times New Roman" panose="02020603050405020304" pitchFamily="18" charset="0"/>
                <a:ea typeface="华文楷体" panose="02010600040101010101" pitchFamily="2" charset="-122"/>
              </a:rPr>
              <a:t>根据</a:t>
            </a:r>
            <a:r>
              <a:rPr lang="en-US" altLang="zh-CN" b="1">
                <a:solidFill>
                  <a:srgbClr val="0000FF"/>
                </a:solidFill>
                <a:latin typeface="Times New Roman" panose="02020603050405020304" pitchFamily="18" charset="0"/>
                <a:ea typeface="华文楷体" panose="02010600040101010101" pitchFamily="2" charset="-122"/>
              </a:rPr>
              <a:t>a.size</a:t>
            </a:r>
            <a:r>
              <a:rPr lang="zh-CN" altLang="en-US" b="1">
                <a:solidFill>
                  <a:srgbClr val="0000FF"/>
                </a:solidFill>
                <a:latin typeface="Times New Roman" panose="02020603050405020304" pitchFamily="18" charset="0"/>
                <a:ea typeface="华文楷体" panose="02010600040101010101" pitchFamily="2" charset="-122"/>
              </a:rPr>
              <a:t>申请缓冲区</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i.sender = a.sender;</a:t>
            </a:r>
          </a:p>
          <a:p>
            <a:r>
              <a:rPr lang="en-US" altLang="zh-CN" sz="2800" b="1">
                <a:solidFill>
                  <a:srgbClr val="171D17"/>
                </a:solidFill>
                <a:latin typeface="Times New Roman" panose="02020603050405020304" pitchFamily="18" charset="0"/>
                <a:ea typeface="华文楷体" panose="02010600040101010101" pitchFamily="2" charset="-122"/>
              </a:rPr>
              <a:t>    i.size = a.size;                           </a:t>
            </a:r>
            <a:endParaRPr lang="zh-CN" altLang="en-US" b="1">
              <a:solidFill>
                <a:srgbClr val="0000FF"/>
              </a:solidFill>
              <a:latin typeface="Times New Roman" panose="02020603050405020304" pitchFamily="18" charset="0"/>
              <a:ea typeface="华文楷体" panose="02010600040101010101" pitchFamily="2" charset="-122"/>
            </a:endParaRP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i.text = a.text;          </a:t>
            </a:r>
            <a:r>
              <a:rPr lang="zh-CN" altLang="en-US" b="1">
                <a:solidFill>
                  <a:srgbClr val="0000FF"/>
                </a:solidFill>
                <a:latin typeface="Times New Roman" panose="02020603050405020304" pitchFamily="18" charset="0"/>
                <a:ea typeface="华文楷体" panose="02010600040101010101" pitchFamily="2" charset="-122"/>
              </a:rPr>
              <a:t>复制</a:t>
            </a:r>
            <a:r>
              <a:rPr lang="zh-CN" altLang="zh-CN" b="1">
                <a:solidFill>
                  <a:srgbClr val="0000FF"/>
                </a:solidFill>
                <a:latin typeface="Times New Roman" panose="02020603050405020304" pitchFamily="18" charset="0"/>
                <a:ea typeface="华文楷体" panose="02010600040101010101" pitchFamily="2" charset="-122"/>
              </a:rPr>
              <a:t>发送区</a:t>
            </a:r>
            <a:r>
              <a:rPr lang="en-US" altLang="zh-CN" b="1">
                <a:solidFill>
                  <a:srgbClr val="0000FF"/>
                </a:solidFill>
                <a:latin typeface="Times New Roman" panose="02020603050405020304" pitchFamily="18" charset="0"/>
                <a:ea typeface="华文楷体" panose="02010600040101010101" pitchFamily="2" charset="-122"/>
              </a:rPr>
              <a:t>a</a:t>
            </a:r>
            <a:r>
              <a:rPr lang="zh-CN" altLang="zh-CN" b="1">
                <a:solidFill>
                  <a:srgbClr val="0000FF"/>
                </a:solidFill>
                <a:latin typeface="Times New Roman" panose="02020603050405020304" pitchFamily="18" charset="0"/>
                <a:ea typeface="华文楷体" panose="02010600040101010101" pitchFamily="2" charset="-122"/>
              </a:rPr>
              <a:t>中的信息</a:t>
            </a:r>
            <a:r>
              <a:rPr lang="zh-CN" altLang="en-US" b="1">
                <a:solidFill>
                  <a:srgbClr val="0000FF"/>
                </a:solidFill>
                <a:latin typeface="Times New Roman" panose="02020603050405020304" pitchFamily="18" charset="0"/>
                <a:ea typeface="华文楷体" panose="02010600040101010101" pitchFamily="2" charset="-122"/>
              </a:rPr>
              <a:t>到消息缓冲区</a:t>
            </a:r>
            <a:r>
              <a:rPr lang="en-US" altLang="zh-CN" b="1">
                <a:solidFill>
                  <a:srgbClr val="0000FF"/>
                </a:solidFill>
                <a:latin typeface="Times New Roman" panose="02020603050405020304" pitchFamily="18" charset="0"/>
                <a:ea typeface="华文楷体" panose="02010600040101010101" pitchFamily="2" charset="-122"/>
              </a:rPr>
              <a:t>i</a:t>
            </a:r>
            <a:r>
              <a:rPr lang="zh-CN" altLang="en-US" b="1">
                <a:solidFill>
                  <a:srgbClr val="0000FF"/>
                </a:solidFill>
                <a:latin typeface="Times New Roman" panose="02020603050405020304" pitchFamily="18" charset="0"/>
                <a:ea typeface="华文楷体" panose="02010600040101010101" pitchFamily="2" charset="-122"/>
              </a:rPr>
              <a:t>中</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i.next = 0;</a:t>
            </a:r>
          </a:p>
          <a:p>
            <a:r>
              <a:rPr lang="en-US" altLang="zh-CN" sz="2800" b="1">
                <a:solidFill>
                  <a:srgbClr val="171D17"/>
                </a:solidFill>
                <a:latin typeface="Times New Roman" panose="02020603050405020304" pitchFamily="18" charset="0"/>
                <a:ea typeface="华文楷体" panose="02010600040101010101" pitchFamily="2" charset="-122"/>
              </a:rPr>
              <a:t>    getid(PCB set, receiver. j );  </a:t>
            </a:r>
            <a:r>
              <a:rPr lang="zh-CN" altLang="en-US" b="1">
                <a:solidFill>
                  <a:srgbClr val="0000FF"/>
                </a:solidFill>
                <a:latin typeface="Times New Roman" panose="02020603050405020304" pitchFamily="18" charset="0"/>
                <a:ea typeface="华文楷体" panose="02010600040101010101" pitchFamily="2" charset="-122"/>
              </a:rPr>
              <a:t>获得接收进程的内部标识符</a:t>
            </a:r>
            <a:r>
              <a:rPr lang="en-US" altLang="zh-CN" b="1">
                <a:solidFill>
                  <a:srgbClr val="0000FF"/>
                </a:solidFill>
                <a:latin typeface="Times New Roman" panose="02020603050405020304" pitchFamily="18" charset="0"/>
                <a:ea typeface="华文楷体" panose="02010600040101010101" pitchFamily="2" charset="-122"/>
              </a:rPr>
              <a:t>j</a:t>
            </a:r>
          </a:p>
          <a:p>
            <a:r>
              <a:rPr lang="en-US" altLang="zh-CN" sz="2800" b="1">
                <a:solidFill>
                  <a:srgbClr val="171D17"/>
                </a:solidFill>
                <a:latin typeface="Times New Roman" panose="02020603050405020304" pitchFamily="18" charset="0"/>
                <a:ea typeface="华文楷体" panose="02010600040101010101" pitchFamily="2" charset="-122"/>
              </a:rPr>
              <a:t>    wait ( j.mutex );</a:t>
            </a:r>
          </a:p>
          <a:p>
            <a:r>
              <a:rPr lang="en-US" altLang="zh-CN" sz="2800" b="1">
                <a:solidFill>
                  <a:srgbClr val="171D17"/>
                </a:solidFill>
                <a:latin typeface="Times New Roman" panose="02020603050405020304" pitchFamily="18" charset="0"/>
                <a:ea typeface="华文楷体" panose="02010600040101010101" pitchFamily="2" charset="-122"/>
              </a:rPr>
              <a:t>    insert( &amp;j.mq, i );                   </a:t>
            </a:r>
            <a:r>
              <a:rPr lang="zh-CN" altLang="en-US" b="1">
                <a:solidFill>
                  <a:srgbClr val="0000FF"/>
                </a:solidFill>
                <a:latin typeface="Times New Roman" panose="02020603050405020304" pitchFamily="18" charset="0"/>
                <a:ea typeface="华文楷体" panose="02010600040101010101" pitchFamily="2" charset="-122"/>
              </a:rPr>
              <a:t>将消息缓冲区插入消息队列</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signal ( j.mutex ) ;</a:t>
            </a:r>
          </a:p>
          <a:p>
            <a:r>
              <a:rPr lang="en-US" altLang="zh-CN" sz="2800" b="1">
                <a:solidFill>
                  <a:srgbClr val="171D17"/>
                </a:solidFill>
                <a:latin typeface="Times New Roman" panose="02020603050405020304" pitchFamily="18" charset="0"/>
                <a:ea typeface="华文楷体" panose="02010600040101010101" pitchFamily="2" charset="-122"/>
              </a:rPr>
              <a:t>    signal ( j.Sm );       </a:t>
            </a:r>
            <a:r>
              <a:rPr lang="zh-CN" altLang="en-US" b="1">
                <a:solidFill>
                  <a:srgbClr val="0000FF"/>
                </a:solidFill>
                <a:latin typeface="Times New Roman" panose="02020603050405020304" pitchFamily="18" charset="0"/>
                <a:ea typeface="华文楷体" panose="02010600040101010101" pitchFamily="2" charset="-122"/>
              </a:rPr>
              <a:t>通知 </a:t>
            </a:r>
            <a:r>
              <a:rPr lang="en-US" altLang="zh-CN" b="1">
                <a:solidFill>
                  <a:srgbClr val="0000FF"/>
                </a:solidFill>
                <a:latin typeface="Times New Roman" panose="02020603050405020304" pitchFamily="18" charset="0"/>
                <a:ea typeface="华文楷体" panose="02010600040101010101" pitchFamily="2" charset="-122"/>
              </a:rPr>
              <a:t>J </a:t>
            </a:r>
            <a:r>
              <a:rPr lang="zh-CN" altLang="en-US" b="1">
                <a:solidFill>
                  <a:srgbClr val="0000FF"/>
                </a:solidFill>
                <a:latin typeface="Times New Roman" panose="02020603050405020304" pitchFamily="18" charset="0"/>
                <a:ea typeface="华文楷体" panose="02010600040101010101" pitchFamily="2" charset="-122"/>
              </a:rPr>
              <a:t>进程有消息挂到它 的消息队列上</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 }</a:t>
            </a:r>
          </a:p>
        </p:txBody>
      </p:sp>
      <p:sp>
        <p:nvSpPr>
          <p:cNvPr id="144388" name="Rectangle 6">
            <a:extLst>
              <a:ext uri="{FF2B5EF4-FFF2-40B4-BE49-F238E27FC236}">
                <a16:creationId xmlns:a16="http://schemas.microsoft.com/office/drawing/2014/main" id="{C1568D08-C620-D748-811F-276159D87757}"/>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4389" name="灯片编号占位符 3">
            <a:extLst>
              <a:ext uri="{FF2B5EF4-FFF2-40B4-BE49-F238E27FC236}">
                <a16:creationId xmlns:a16="http://schemas.microsoft.com/office/drawing/2014/main" id="{AE1AFAAB-1892-DB49-8FF3-BE2BCBB599C4}"/>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FAC65F4-376B-4844-B3E3-B1D9851DC7F8}" type="slidenum">
              <a:rPr lang="zh-CN" altLang="en-US" sz="1800"/>
              <a:pPr/>
              <a:t>37</a:t>
            </a:fld>
            <a:endParaRPr lang="en-US" altLang="zh-CN" sz="1800"/>
          </a:p>
        </p:txBody>
      </p:sp>
    </p:spTree>
    <p:extLst>
      <p:ext uri="{BB962C8B-B14F-4D97-AF65-F5344CB8AC3E}">
        <p14:creationId xmlns:p14="http://schemas.microsoft.com/office/powerpoint/2010/main" val="269530566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4421">
                                            <p:bg/>
                                          </p:spTgt>
                                        </p:tgtEl>
                                        <p:attrNameLst>
                                          <p:attrName>style.visibility</p:attrName>
                                        </p:attrNameLst>
                                      </p:cBhvr>
                                      <p:to>
                                        <p:strVal val="visible"/>
                                      </p:to>
                                    </p:set>
                                    <p:animEffect transition="in" filter="dissolve">
                                      <p:cBhvr>
                                        <p:cTn id="7" dur="500"/>
                                        <p:tgtEl>
                                          <p:spTgt spid="44442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4421">
                                            <p:txEl>
                                              <p:pRg st="0" end="0"/>
                                            </p:txEl>
                                          </p:spTgt>
                                        </p:tgtEl>
                                        <p:attrNameLst>
                                          <p:attrName>style.visibility</p:attrName>
                                        </p:attrNameLst>
                                      </p:cBhvr>
                                      <p:to>
                                        <p:strVal val="visible"/>
                                      </p:to>
                                    </p:set>
                                    <p:animEffect transition="in" filter="dissolve">
                                      <p:cBhvr>
                                        <p:cTn id="12" dur="500"/>
                                        <p:tgtEl>
                                          <p:spTgt spid="44442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4421">
                                            <p:txEl>
                                              <p:pRg st="1" end="1"/>
                                            </p:txEl>
                                          </p:spTgt>
                                        </p:tgtEl>
                                        <p:attrNameLst>
                                          <p:attrName>style.visibility</p:attrName>
                                        </p:attrNameLst>
                                      </p:cBhvr>
                                      <p:to>
                                        <p:strVal val="visible"/>
                                      </p:to>
                                    </p:set>
                                    <p:animEffect transition="in" filter="dissolve">
                                      <p:cBhvr>
                                        <p:cTn id="17" dur="500"/>
                                        <p:tgtEl>
                                          <p:spTgt spid="4444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4421">
                                            <p:txEl>
                                              <p:pRg st="2" end="2"/>
                                            </p:txEl>
                                          </p:spTgt>
                                        </p:tgtEl>
                                        <p:attrNameLst>
                                          <p:attrName>style.visibility</p:attrName>
                                        </p:attrNameLst>
                                      </p:cBhvr>
                                      <p:to>
                                        <p:strVal val="visible"/>
                                      </p:to>
                                    </p:set>
                                    <p:animEffect transition="in" filter="dissolve">
                                      <p:cBhvr>
                                        <p:cTn id="22" dur="500"/>
                                        <p:tgtEl>
                                          <p:spTgt spid="44442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4421">
                                            <p:txEl>
                                              <p:pRg st="3" end="3"/>
                                            </p:txEl>
                                          </p:spTgt>
                                        </p:tgtEl>
                                        <p:attrNameLst>
                                          <p:attrName>style.visibility</p:attrName>
                                        </p:attrNameLst>
                                      </p:cBhvr>
                                      <p:to>
                                        <p:strVal val="visible"/>
                                      </p:to>
                                    </p:set>
                                    <p:animEffect transition="in" filter="dissolve">
                                      <p:cBhvr>
                                        <p:cTn id="27" dur="500"/>
                                        <p:tgtEl>
                                          <p:spTgt spid="44442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4421">
                                            <p:txEl>
                                              <p:pRg st="4" end="4"/>
                                            </p:txEl>
                                          </p:spTgt>
                                        </p:tgtEl>
                                        <p:attrNameLst>
                                          <p:attrName>style.visibility</p:attrName>
                                        </p:attrNameLst>
                                      </p:cBhvr>
                                      <p:to>
                                        <p:strVal val="visible"/>
                                      </p:to>
                                    </p:set>
                                    <p:animEffect transition="in" filter="dissolve">
                                      <p:cBhvr>
                                        <p:cTn id="32" dur="500"/>
                                        <p:tgtEl>
                                          <p:spTgt spid="44442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4421">
                                            <p:txEl>
                                              <p:pRg st="5" end="5"/>
                                            </p:txEl>
                                          </p:spTgt>
                                        </p:tgtEl>
                                        <p:attrNameLst>
                                          <p:attrName>style.visibility</p:attrName>
                                        </p:attrNameLst>
                                      </p:cBhvr>
                                      <p:to>
                                        <p:strVal val="visible"/>
                                      </p:to>
                                    </p:set>
                                    <p:animEffect transition="in" filter="dissolve">
                                      <p:cBhvr>
                                        <p:cTn id="37" dur="500"/>
                                        <p:tgtEl>
                                          <p:spTgt spid="44442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44421">
                                            <p:txEl>
                                              <p:pRg st="6" end="6"/>
                                            </p:txEl>
                                          </p:spTgt>
                                        </p:tgtEl>
                                        <p:attrNameLst>
                                          <p:attrName>style.visibility</p:attrName>
                                        </p:attrNameLst>
                                      </p:cBhvr>
                                      <p:to>
                                        <p:strVal val="visible"/>
                                      </p:to>
                                    </p:set>
                                    <p:animEffect transition="in" filter="dissolve">
                                      <p:cBhvr>
                                        <p:cTn id="42" dur="500"/>
                                        <p:tgtEl>
                                          <p:spTgt spid="44442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44421">
                                            <p:txEl>
                                              <p:pRg st="7" end="7"/>
                                            </p:txEl>
                                          </p:spTgt>
                                        </p:tgtEl>
                                        <p:attrNameLst>
                                          <p:attrName>style.visibility</p:attrName>
                                        </p:attrNameLst>
                                      </p:cBhvr>
                                      <p:to>
                                        <p:strVal val="visible"/>
                                      </p:to>
                                    </p:set>
                                    <p:animEffect transition="in" filter="dissolve">
                                      <p:cBhvr>
                                        <p:cTn id="47" dur="500"/>
                                        <p:tgtEl>
                                          <p:spTgt spid="444421">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44421">
                                            <p:txEl>
                                              <p:pRg st="8" end="8"/>
                                            </p:txEl>
                                          </p:spTgt>
                                        </p:tgtEl>
                                        <p:attrNameLst>
                                          <p:attrName>style.visibility</p:attrName>
                                        </p:attrNameLst>
                                      </p:cBhvr>
                                      <p:to>
                                        <p:strVal val="visible"/>
                                      </p:to>
                                    </p:set>
                                    <p:animEffect transition="in" filter="dissolve">
                                      <p:cBhvr>
                                        <p:cTn id="52" dur="500"/>
                                        <p:tgtEl>
                                          <p:spTgt spid="444421">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44421">
                                            <p:txEl>
                                              <p:pRg st="9" end="9"/>
                                            </p:txEl>
                                          </p:spTgt>
                                        </p:tgtEl>
                                        <p:attrNameLst>
                                          <p:attrName>style.visibility</p:attrName>
                                        </p:attrNameLst>
                                      </p:cBhvr>
                                      <p:to>
                                        <p:strVal val="visible"/>
                                      </p:to>
                                    </p:set>
                                    <p:animEffect transition="in" filter="dissolve">
                                      <p:cBhvr>
                                        <p:cTn id="57" dur="500"/>
                                        <p:tgtEl>
                                          <p:spTgt spid="444421">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44421">
                                            <p:txEl>
                                              <p:pRg st="10" end="10"/>
                                            </p:txEl>
                                          </p:spTgt>
                                        </p:tgtEl>
                                        <p:attrNameLst>
                                          <p:attrName>style.visibility</p:attrName>
                                        </p:attrNameLst>
                                      </p:cBhvr>
                                      <p:to>
                                        <p:strVal val="visible"/>
                                      </p:to>
                                    </p:set>
                                    <p:animEffect transition="in" filter="dissolve">
                                      <p:cBhvr>
                                        <p:cTn id="62" dur="500"/>
                                        <p:tgtEl>
                                          <p:spTgt spid="444421">
                                            <p:txEl>
                                              <p:pRg st="10" end="1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44421">
                                            <p:txEl>
                                              <p:pRg st="11" end="11"/>
                                            </p:txEl>
                                          </p:spTgt>
                                        </p:tgtEl>
                                        <p:attrNameLst>
                                          <p:attrName>style.visibility</p:attrName>
                                        </p:attrNameLst>
                                      </p:cBhvr>
                                      <p:to>
                                        <p:strVal val="visible"/>
                                      </p:to>
                                    </p:set>
                                    <p:animEffect transition="in" filter="dissolve">
                                      <p:cBhvr>
                                        <p:cTn id="67" dur="500"/>
                                        <p:tgtEl>
                                          <p:spTgt spid="44442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1"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8" name="Rectangle 4">
            <a:extLst>
              <a:ext uri="{FF2B5EF4-FFF2-40B4-BE49-F238E27FC236}">
                <a16:creationId xmlns:a16="http://schemas.microsoft.com/office/drawing/2014/main" id="{9D541EFF-2B7D-0A4E-86C6-420D2F656C42}"/>
              </a:ext>
            </a:extLst>
          </p:cNvPr>
          <p:cNvSpPr>
            <a:spLocks noChangeArrowheads="1"/>
          </p:cNvSpPr>
          <p:nvPr/>
        </p:nvSpPr>
        <p:spPr bwMode="auto">
          <a:xfrm>
            <a:off x="2133600" y="62071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3</a:t>
            </a:r>
            <a:r>
              <a:rPr lang="zh-CN" altLang="en-US" sz="3200" b="1">
                <a:solidFill>
                  <a:srgbClr val="FF00FF"/>
                </a:solidFill>
                <a:latin typeface="华文楷体" panose="02010600040101010101" pitchFamily="2" charset="-122"/>
                <a:ea typeface="华文楷体" panose="02010600040101010101" pitchFamily="2" charset="-122"/>
              </a:rPr>
              <a:t>、接收原语</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6469" name="Rectangle 5">
            <a:extLst>
              <a:ext uri="{FF2B5EF4-FFF2-40B4-BE49-F238E27FC236}">
                <a16:creationId xmlns:a16="http://schemas.microsoft.com/office/drawing/2014/main" id="{CA1CA101-DD02-0849-A98E-BAD435F929BA}"/>
              </a:ext>
            </a:extLst>
          </p:cNvPr>
          <p:cNvSpPr>
            <a:spLocks noChangeArrowheads="1"/>
          </p:cNvSpPr>
          <p:nvPr/>
        </p:nvSpPr>
        <p:spPr bwMode="auto">
          <a:xfrm>
            <a:off x="1992313" y="1182688"/>
            <a:ext cx="8534400" cy="5486400"/>
          </a:xfrm>
          <a:prstGeom prst="rect">
            <a:avLst/>
          </a:prstGeom>
          <a:solidFill>
            <a:srgbClr val="F8F8F8"/>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171D17"/>
                </a:solidFill>
                <a:latin typeface="Times New Roman" panose="02020603050405020304" pitchFamily="18" charset="0"/>
                <a:ea typeface="华文楷体" panose="02010600040101010101" pitchFamily="2" charset="-122"/>
              </a:rPr>
              <a:t> void receive ( b ) {</a:t>
            </a:r>
          </a:p>
          <a:p>
            <a:r>
              <a:rPr lang="en-US" altLang="zh-CN" sz="2800" b="1">
                <a:solidFill>
                  <a:srgbClr val="171D17"/>
                </a:solidFill>
                <a:latin typeface="Times New Roman" panose="02020603050405020304" pitchFamily="18" charset="0"/>
                <a:ea typeface="华文楷体" panose="02010600040101010101" pitchFamily="2" charset="-122"/>
              </a:rPr>
              <a:t>      j := internal name;             </a:t>
            </a:r>
            <a:r>
              <a:rPr lang="en-US" altLang="zh-CN" sz="2800" b="1">
                <a:solidFill>
                  <a:srgbClr val="0000FF"/>
                </a:solidFill>
                <a:latin typeface="Times New Roman" panose="02020603050405020304" pitchFamily="18" charset="0"/>
                <a:ea typeface="华文楷体" panose="02010600040101010101" pitchFamily="2" charset="-122"/>
              </a:rPr>
              <a:t>j </a:t>
            </a:r>
            <a:r>
              <a:rPr lang="zh-CN" altLang="en-US" sz="2800" b="1">
                <a:solidFill>
                  <a:srgbClr val="0000FF"/>
                </a:solidFill>
                <a:latin typeface="Times New Roman" panose="02020603050405020304" pitchFamily="18" charset="0"/>
                <a:ea typeface="华文楷体" panose="02010600040101010101" pitchFamily="2" charset="-122"/>
              </a:rPr>
              <a:t>为接收进程内部标识符</a:t>
            </a:r>
          </a:p>
          <a:p>
            <a:pPr lvl="1"/>
            <a:r>
              <a:rPr lang="en-US" altLang="zh-CN" sz="2800" b="1">
                <a:solidFill>
                  <a:srgbClr val="171D17"/>
                </a:solidFill>
                <a:latin typeface="Times New Roman" panose="02020603050405020304" pitchFamily="18" charset="0"/>
                <a:ea typeface="华文楷体" panose="02010600040101010101" pitchFamily="2" charset="-122"/>
              </a:rPr>
              <a:t>wait ( j.Sm);</a:t>
            </a:r>
          </a:p>
          <a:p>
            <a:pPr lvl="1"/>
            <a:r>
              <a:rPr lang="en-US" altLang="zh-CN" sz="2800" b="1">
                <a:solidFill>
                  <a:srgbClr val="171D17"/>
                </a:solidFill>
                <a:latin typeface="Times New Roman" panose="02020603050405020304" pitchFamily="18" charset="0"/>
                <a:ea typeface="华文楷体" panose="02010600040101010101" pitchFamily="2" charset="-122"/>
              </a:rPr>
              <a:t>wait ( j.mutex);</a:t>
            </a:r>
          </a:p>
          <a:p>
            <a:pPr lvl="1"/>
            <a:r>
              <a:rPr lang="en-US" altLang="zh-CN" sz="2800" b="1">
                <a:solidFill>
                  <a:srgbClr val="171D17"/>
                </a:solidFill>
                <a:latin typeface="Times New Roman" panose="02020603050405020304" pitchFamily="18" charset="0"/>
                <a:ea typeface="华文楷体" panose="02010600040101010101" pitchFamily="2" charset="-122"/>
              </a:rPr>
              <a:t>remove ( j.mq, i );           </a:t>
            </a:r>
            <a:r>
              <a:rPr lang="zh-CN" altLang="en-US" sz="2800" b="1">
                <a:solidFill>
                  <a:srgbClr val="0000FF"/>
                </a:solidFill>
                <a:latin typeface="Times New Roman" panose="02020603050405020304" pitchFamily="18" charset="0"/>
                <a:ea typeface="华文楷体" panose="02010600040101010101" pitchFamily="2" charset="-122"/>
              </a:rPr>
              <a:t>将消息队列中第一消息移出</a:t>
            </a:r>
          </a:p>
          <a:p>
            <a:pPr lvl="1"/>
            <a:r>
              <a:rPr lang="en-US" altLang="zh-CN" sz="2800" b="1">
                <a:solidFill>
                  <a:srgbClr val="171D17"/>
                </a:solidFill>
                <a:latin typeface="Times New Roman" panose="02020603050405020304" pitchFamily="18" charset="0"/>
                <a:ea typeface="华文楷体" panose="02010600040101010101" pitchFamily="2" charset="-122"/>
              </a:rPr>
              <a:t>signal ( j.mutex );</a:t>
            </a:r>
          </a:p>
          <a:p>
            <a:pPr lvl="1"/>
            <a:r>
              <a:rPr lang="en-US" altLang="zh-CN" sz="2800" b="1">
                <a:solidFill>
                  <a:srgbClr val="171D17"/>
                </a:solidFill>
                <a:latin typeface="Times New Roman" panose="02020603050405020304" pitchFamily="18" charset="0"/>
                <a:ea typeface="华文楷体" panose="02010600040101010101" pitchFamily="2" charset="-122"/>
              </a:rPr>
              <a:t>b.Sender = i.sender</a:t>
            </a:r>
            <a:r>
              <a:rPr lang="zh-CN" altLang="en-US" sz="2800" b="1">
                <a:solidFill>
                  <a:srgbClr val="171D17"/>
                </a:solidFill>
                <a:latin typeface="Times New Roman" panose="02020603050405020304" pitchFamily="18" charset="0"/>
                <a:ea typeface="华文楷体" panose="02010600040101010101" pitchFamily="2" charset="-122"/>
              </a:rPr>
              <a:t>；</a:t>
            </a:r>
          </a:p>
          <a:p>
            <a:pPr lvl="1"/>
            <a:r>
              <a:rPr lang="en-US" altLang="zh-CN" sz="2800" b="1">
                <a:solidFill>
                  <a:srgbClr val="171D17"/>
                </a:solidFill>
                <a:latin typeface="Times New Roman" panose="02020603050405020304" pitchFamily="18" charset="0"/>
                <a:ea typeface="华文楷体" panose="02010600040101010101" pitchFamily="2" charset="-122"/>
              </a:rPr>
              <a:t>b.Size = i.size;                     </a:t>
            </a:r>
          </a:p>
          <a:p>
            <a:pPr lvl="1"/>
            <a:r>
              <a:rPr lang="en-US" altLang="zh-CN" sz="2800" b="1">
                <a:solidFill>
                  <a:srgbClr val="171D17"/>
                </a:solidFill>
                <a:latin typeface="Times New Roman" panose="02020603050405020304" pitchFamily="18" charset="0"/>
                <a:ea typeface="华文楷体" panose="02010600040101010101" pitchFamily="2" charset="-122"/>
              </a:rPr>
              <a:t>b.text= i.text;       </a:t>
            </a:r>
            <a:r>
              <a:rPr lang="zh-CN" altLang="en-US" b="1">
                <a:solidFill>
                  <a:srgbClr val="0000FF"/>
                </a:solidFill>
                <a:latin typeface="Times New Roman" panose="02020603050405020304" pitchFamily="18" charset="0"/>
                <a:ea typeface="华文楷体" panose="02010600040101010101" pitchFamily="2" charset="-122"/>
              </a:rPr>
              <a:t>将消息缓冲区 </a:t>
            </a:r>
            <a:r>
              <a:rPr lang="en-US" altLang="zh-CN" b="1">
                <a:solidFill>
                  <a:srgbClr val="0000FF"/>
                </a:solidFill>
                <a:latin typeface="Times New Roman" panose="02020603050405020304" pitchFamily="18" charset="0"/>
                <a:ea typeface="华文楷体" panose="02010600040101010101" pitchFamily="2" charset="-122"/>
              </a:rPr>
              <a:t>i </a:t>
            </a:r>
            <a:r>
              <a:rPr lang="zh-CN" altLang="en-US" b="1">
                <a:solidFill>
                  <a:srgbClr val="0000FF"/>
                </a:solidFill>
                <a:latin typeface="Times New Roman" panose="02020603050405020304" pitchFamily="18" charset="0"/>
                <a:ea typeface="华文楷体" panose="02010600040101010101" pitchFamily="2" charset="-122"/>
              </a:rPr>
              <a:t>中的信息复制到接收区</a:t>
            </a:r>
            <a:r>
              <a:rPr lang="en-US" altLang="zh-CN" b="1">
                <a:solidFill>
                  <a:srgbClr val="0000FF"/>
                </a:solidFill>
                <a:latin typeface="Times New Roman" panose="02020603050405020304" pitchFamily="18" charset="0"/>
                <a:ea typeface="华文楷体" panose="02010600040101010101" pitchFamily="2" charset="-122"/>
              </a:rPr>
              <a:t>b</a:t>
            </a:r>
          </a:p>
          <a:p>
            <a:pPr lvl="1"/>
            <a:r>
              <a:rPr lang="en-US" altLang="zh-CN" sz="2800" b="1">
                <a:solidFill>
                  <a:srgbClr val="171D17"/>
                </a:solidFill>
                <a:latin typeface="Times New Roman" panose="02020603050405020304" pitchFamily="18" charset="0"/>
                <a:ea typeface="华文楷体" panose="02010600040101010101" pitchFamily="2" charset="-122"/>
              </a:rPr>
              <a:t>Releasebuf(i);</a:t>
            </a:r>
          </a:p>
          <a:p>
            <a:r>
              <a:rPr lang="en-US" altLang="zh-CN" sz="2800" b="1">
                <a:solidFill>
                  <a:srgbClr val="171D17"/>
                </a:solidFill>
                <a:latin typeface="Times New Roman" panose="02020603050405020304" pitchFamily="18" charset="0"/>
                <a:ea typeface="华文楷体" panose="02010600040101010101" pitchFamily="2" charset="-122"/>
              </a:rPr>
              <a:t> }</a:t>
            </a:r>
          </a:p>
        </p:txBody>
      </p:sp>
      <p:sp>
        <p:nvSpPr>
          <p:cNvPr id="145412" name="Rectangle 6">
            <a:extLst>
              <a:ext uri="{FF2B5EF4-FFF2-40B4-BE49-F238E27FC236}">
                <a16:creationId xmlns:a16="http://schemas.microsoft.com/office/drawing/2014/main" id="{6E455AE9-1124-304A-9691-40F4A34EE43A}"/>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5413" name="灯片编号占位符 3">
            <a:extLst>
              <a:ext uri="{FF2B5EF4-FFF2-40B4-BE49-F238E27FC236}">
                <a16:creationId xmlns:a16="http://schemas.microsoft.com/office/drawing/2014/main" id="{85C39C2F-5FE6-E641-8B37-ACB5E5FB0A52}"/>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0E67E19-77EB-E64C-A663-56AAD9EC5E80}" type="slidenum">
              <a:rPr lang="zh-CN" altLang="en-US" sz="1800"/>
              <a:pPr/>
              <a:t>38</a:t>
            </a:fld>
            <a:endParaRPr lang="en-US" altLang="zh-CN" sz="1800"/>
          </a:p>
        </p:txBody>
      </p:sp>
    </p:spTree>
    <p:extLst>
      <p:ext uri="{BB962C8B-B14F-4D97-AF65-F5344CB8AC3E}">
        <p14:creationId xmlns:p14="http://schemas.microsoft.com/office/powerpoint/2010/main" val="143412308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6468"/>
                                        </p:tgtEl>
                                        <p:attrNameLst>
                                          <p:attrName>style.visibility</p:attrName>
                                        </p:attrNameLst>
                                      </p:cBhvr>
                                      <p:to>
                                        <p:strVal val="visible"/>
                                      </p:to>
                                    </p:set>
                                    <p:animEffect transition="in" filter="dissolve">
                                      <p:cBhvr>
                                        <p:cTn id="7" dur="500"/>
                                        <p:tgtEl>
                                          <p:spTgt spid="446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6469"/>
                                        </p:tgtEl>
                                        <p:attrNameLst>
                                          <p:attrName>style.visibility</p:attrName>
                                        </p:attrNameLst>
                                      </p:cBhvr>
                                      <p:to>
                                        <p:strVal val="visible"/>
                                      </p:to>
                                    </p:set>
                                    <p:animEffect transition="in" filter="dissolve">
                                      <p:cBhvr>
                                        <p:cTn id="12" dur="500"/>
                                        <p:tgtEl>
                                          <p:spTgt spid="44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p:bldP spid="44646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9C1E1645-8C7A-5D4B-93E7-A31A30F3E900}"/>
              </a:ext>
            </a:extLst>
          </p:cNvPr>
          <p:cNvSpPr txBox="1">
            <a:spLocks noChangeArrowheads="1"/>
          </p:cNvSpPr>
          <p:nvPr/>
        </p:nvSpPr>
        <p:spPr bwMode="auto">
          <a:xfrm>
            <a:off x="2057401" y="-100013"/>
            <a:ext cx="51911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4000" b="1">
                <a:solidFill>
                  <a:srgbClr val="3333FF"/>
                </a:solidFill>
                <a:latin typeface="宋体" panose="02010600030101010101" pitchFamily="2" charset="-122"/>
              </a:rPr>
              <a:t>2.7 </a:t>
            </a:r>
            <a:r>
              <a:rPr lang="zh-CN" altLang="en-US" sz="4000" b="1">
                <a:solidFill>
                  <a:srgbClr val="3333FF"/>
                </a:solidFill>
                <a:latin typeface="宋体" panose="02010600030101010101" pitchFamily="2" charset="-122"/>
              </a:rPr>
              <a:t>线程</a:t>
            </a:r>
            <a:endParaRPr lang="zh-CN" altLang="en-US" sz="4000" b="1">
              <a:solidFill>
                <a:srgbClr val="FF0000"/>
              </a:solidFill>
            </a:endParaRPr>
          </a:p>
        </p:txBody>
      </p:sp>
      <p:sp>
        <p:nvSpPr>
          <p:cNvPr id="300035" name="Text Box 3">
            <a:extLst>
              <a:ext uri="{FF2B5EF4-FFF2-40B4-BE49-F238E27FC236}">
                <a16:creationId xmlns:a16="http://schemas.microsoft.com/office/drawing/2014/main" id="{182F6E8F-0BB1-8D46-867B-3B2DE26501DD}"/>
              </a:ext>
            </a:extLst>
          </p:cNvPr>
          <p:cNvSpPr txBox="1">
            <a:spLocks noChangeArrowheads="1"/>
          </p:cNvSpPr>
          <p:nvPr/>
        </p:nvSpPr>
        <p:spPr bwMode="auto">
          <a:xfrm>
            <a:off x="1981200" y="609600"/>
            <a:ext cx="845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Arial" panose="020B0604020202020204" pitchFamily="34" charset="0"/>
                <a:ea typeface="楷体_GB2312" pitchFamily="49" charset="-122"/>
              </a:rPr>
              <a:t>一、线程的引入</a:t>
            </a:r>
            <a:endParaRPr lang="zh-CN" altLang="en-US" sz="3600" b="1">
              <a:solidFill>
                <a:srgbClr val="0000FF"/>
              </a:solidFill>
              <a:latin typeface="Times New Roman" panose="02020603050405020304" pitchFamily="18" charset="0"/>
              <a:ea typeface="楷体_GB2312" pitchFamily="49" charset="-122"/>
            </a:endParaRPr>
          </a:p>
        </p:txBody>
      </p:sp>
      <p:sp>
        <p:nvSpPr>
          <p:cNvPr id="300041" name="Text Box 9">
            <a:extLst>
              <a:ext uri="{FF2B5EF4-FFF2-40B4-BE49-F238E27FC236}">
                <a16:creationId xmlns:a16="http://schemas.microsoft.com/office/drawing/2014/main" id="{9E4B43E5-273E-0747-9EE3-3FB7CFC7F12D}"/>
              </a:ext>
            </a:extLst>
          </p:cNvPr>
          <p:cNvSpPr txBox="1">
            <a:spLocks noChangeArrowheads="1"/>
          </p:cNvSpPr>
          <p:nvPr/>
        </p:nvSpPr>
        <p:spPr bwMode="auto">
          <a:xfrm>
            <a:off x="2209800" y="1285875"/>
            <a:ext cx="8229600" cy="5418086"/>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引入</a:t>
            </a:r>
            <a:r>
              <a:rPr lang="zh-CN" altLang="en-US" sz="3200" b="1">
                <a:solidFill>
                  <a:srgbClr val="FF0000"/>
                </a:solidFill>
                <a:latin typeface="华文楷体" panose="02010600040101010101" pitchFamily="2" charset="-122"/>
                <a:ea typeface="华文楷体" panose="02010600040101010101" pitchFamily="2" charset="-122"/>
              </a:rPr>
              <a:t>原因</a:t>
            </a:r>
          </a:p>
          <a:p>
            <a:pPr>
              <a:lnSpc>
                <a:spcPct val="130000"/>
              </a:lnSpc>
            </a:pPr>
            <a:r>
              <a:rPr lang="zh-CN" altLang="en-US" sz="3200" b="1">
                <a:solidFill>
                  <a:srgbClr val="171D17"/>
                </a:solidFill>
                <a:latin typeface="华文楷体" panose="02010600040101010101" pitchFamily="2" charset="-122"/>
                <a:ea typeface="华文楷体" panose="02010600040101010101" pitchFamily="2" charset="-122"/>
              </a:rPr>
              <a:t>        进程是一个资源拥有者，在进程进程的创建、撤消和切换中，系统必须为之付出较大的时空开销，限制了进程并发程度的进一步提高。</a:t>
            </a:r>
          </a:p>
          <a:p>
            <a:pPr>
              <a:lnSpc>
                <a:spcPct val="130000"/>
              </a:lnSpc>
            </a:pPr>
            <a:r>
              <a:rPr lang="en-US" altLang="zh-CN" sz="3200" b="1">
                <a:solidFill>
                  <a:srgbClr val="FF0000"/>
                </a:solidFill>
                <a:latin typeface="华文楷体" panose="02010600040101010101" pitchFamily="2" charset="-122"/>
                <a:ea typeface="华文楷体" panose="02010600040101010101" pitchFamily="2" charset="-122"/>
              </a:rPr>
              <a:t>2</a:t>
            </a:r>
            <a:r>
              <a:rPr lang="zh-CN" altLang="en-US" sz="3200" b="1">
                <a:solidFill>
                  <a:srgbClr val="FF0000"/>
                </a:solidFill>
                <a:latin typeface="华文楷体" panose="02010600040101010101" pitchFamily="2" charset="-122"/>
                <a:ea typeface="华文楷体" panose="02010600040101010101" pitchFamily="2" charset="-122"/>
              </a:rPr>
              <a:t>、</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引入线程的目的</a:t>
            </a:r>
          </a:p>
          <a:p>
            <a:pPr>
              <a:lnSpc>
                <a:spcPct val="130000"/>
              </a:lnSpc>
            </a:pPr>
            <a:r>
              <a:rPr lang="zh-CN" altLang="en-US"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        为了减少进程并发执行时所付出的时空开销，使</a:t>
            </a:r>
            <a:r>
              <a:rPr lang="en-US" altLang="zh-CN"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0S</a:t>
            </a:r>
            <a:r>
              <a:rPr lang="zh-CN" altLang="en-US"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具有更好的并发性。</a:t>
            </a:r>
          </a:p>
        </p:txBody>
      </p:sp>
      <p:sp>
        <p:nvSpPr>
          <p:cNvPr id="146437" name="灯片编号占位符 3">
            <a:extLst>
              <a:ext uri="{FF2B5EF4-FFF2-40B4-BE49-F238E27FC236}">
                <a16:creationId xmlns:a16="http://schemas.microsoft.com/office/drawing/2014/main" id="{19B48F1C-40D6-B148-B8A9-F302BE764949}"/>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F18A627-ADA2-DB47-8007-03DEEF1FB5D8}" type="slidenum">
              <a:rPr lang="zh-CN" altLang="en-US" sz="1800"/>
              <a:pPr/>
              <a:t>39</a:t>
            </a:fld>
            <a:endParaRPr lang="en-US" altLang="zh-CN" sz="1800"/>
          </a:p>
        </p:txBody>
      </p:sp>
    </p:spTree>
    <p:extLst>
      <p:ext uri="{BB962C8B-B14F-4D97-AF65-F5344CB8AC3E}">
        <p14:creationId xmlns:p14="http://schemas.microsoft.com/office/powerpoint/2010/main" val="5163119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0035"/>
                                        </p:tgtEl>
                                        <p:attrNameLst>
                                          <p:attrName>style.visibility</p:attrName>
                                        </p:attrNameLst>
                                      </p:cBhvr>
                                      <p:to>
                                        <p:strVal val="visible"/>
                                      </p:to>
                                    </p:set>
                                    <p:animEffect transition="in" filter="dissolve">
                                      <p:cBhvr>
                                        <p:cTn id="7" dur="500"/>
                                        <p:tgtEl>
                                          <p:spTgt spid="300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0041">
                                            <p:txEl>
                                              <p:pRg st="0" end="0"/>
                                            </p:txEl>
                                          </p:spTgt>
                                        </p:tgtEl>
                                        <p:attrNameLst>
                                          <p:attrName>style.visibility</p:attrName>
                                        </p:attrNameLst>
                                      </p:cBhvr>
                                      <p:to>
                                        <p:strVal val="visible"/>
                                      </p:to>
                                    </p:set>
                                    <p:animEffect transition="in" filter="barn(outVertical)">
                                      <p:cBhvr>
                                        <p:cTn id="12" dur="500"/>
                                        <p:tgtEl>
                                          <p:spTgt spid="30004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0041">
                                            <p:txEl>
                                              <p:pRg st="1" end="1"/>
                                            </p:txEl>
                                          </p:spTgt>
                                        </p:tgtEl>
                                        <p:attrNameLst>
                                          <p:attrName>style.visibility</p:attrName>
                                        </p:attrNameLst>
                                      </p:cBhvr>
                                      <p:to>
                                        <p:strVal val="visible"/>
                                      </p:to>
                                    </p:set>
                                    <p:animEffect transition="in" filter="barn(outVertical)">
                                      <p:cBhvr>
                                        <p:cTn id="17" dur="500"/>
                                        <p:tgtEl>
                                          <p:spTgt spid="30004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00041">
                                            <p:txEl>
                                              <p:pRg st="2" end="2"/>
                                            </p:txEl>
                                          </p:spTgt>
                                        </p:tgtEl>
                                        <p:attrNameLst>
                                          <p:attrName>style.visibility</p:attrName>
                                        </p:attrNameLst>
                                      </p:cBhvr>
                                      <p:to>
                                        <p:strVal val="visible"/>
                                      </p:to>
                                    </p:set>
                                    <p:animEffect transition="in" filter="barn(outVertical)">
                                      <p:cBhvr>
                                        <p:cTn id="22" dur="500"/>
                                        <p:tgtEl>
                                          <p:spTgt spid="30004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0041">
                                            <p:txEl>
                                              <p:pRg st="3" end="3"/>
                                            </p:txEl>
                                          </p:spTgt>
                                        </p:tgtEl>
                                        <p:attrNameLst>
                                          <p:attrName>style.visibility</p:attrName>
                                        </p:attrNameLst>
                                      </p:cBhvr>
                                      <p:to>
                                        <p:strVal val="visible"/>
                                      </p:to>
                                    </p:set>
                                    <p:animEffect transition="in" filter="barn(outVertical)">
                                      <p:cBhvr>
                                        <p:cTn id="27" dur="500"/>
                                        <p:tgtEl>
                                          <p:spTgt spid="3000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autoUpdateAnimBg="0"/>
      <p:bldP spid="30004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dirty="0"/>
              <a:t>进程的概念</a:t>
            </a:r>
            <a:endParaRPr lang="en-US" dirty="0"/>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4</a:t>
            </a:fld>
            <a:endParaRPr lang="en-US" altLang="zh-CN"/>
          </a:p>
        </p:txBody>
      </p:sp>
      <p:pic>
        <p:nvPicPr>
          <p:cNvPr id="5" name="Picture 4">
            <a:extLst>
              <a:ext uri="{FF2B5EF4-FFF2-40B4-BE49-F238E27FC236}">
                <a16:creationId xmlns:a16="http://schemas.microsoft.com/office/drawing/2014/main" id="{849BE67B-82BE-1346-A553-822E0490232C}"/>
              </a:ext>
            </a:extLst>
          </p:cNvPr>
          <p:cNvPicPr>
            <a:picLocks noChangeAspect="1"/>
          </p:cNvPicPr>
          <p:nvPr/>
        </p:nvPicPr>
        <p:blipFill rotWithShape="1">
          <a:blip r:embed="rId2"/>
          <a:srcRect r="82502"/>
          <a:stretch/>
        </p:blipFill>
        <p:spPr>
          <a:xfrm>
            <a:off x="0" y="1280559"/>
            <a:ext cx="2135560" cy="4296881"/>
          </a:xfrm>
          <a:prstGeom prst="rect">
            <a:avLst/>
          </a:prstGeom>
        </p:spPr>
      </p:pic>
      <p:pic>
        <p:nvPicPr>
          <p:cNvPr id="6" name="Picture 5">
            <a:extLst>
              <a:ext uri="{FF2B5EF4-FFF2-40B4-BE49-F238E27FC236}">
                <a16:creationId xmlns:a16="http://schemas.microsoft.com/office/drawing/2014/main" id="{6470EAA3-23CF-6D4A-A71A-08A940A07552}"/>
              </a:ext>
            </a:extLst>
          </p:cNvPr>
          <p:cNvPicPr>
            <a:picLocks noChangeAspect="1"/>
          </p:cNvPicPr>
          <p:nvPr/>
        </p:nvPicPr>
        <p:blipFill rotWithShape="1">
          <a:blip r:embed="rId2"/>
          <a:srcRect l="17498" b="75137"/>
          <a:stretch/>
        </p:blipFill>
        <p:spPr>
          <a:xfrm>
            <a:off x="2135560" y="1280559"/>
            <a:ext cx="10068888" cy="1068321"/>
          </a:xfrm>
          <a:prstGeom prst="rect">
            <a:avLst/>
          </a:prstGeom>
        </p:spPr>
      </p:pic>
      <p:pic>
        <p:nvPicPr>
          <p:cNvPr id="7" name="Picture 6">
            <a:extLst>
              <a:ext uri="{FF2B5EF4-FFF2-40B4-BE49-F238E27FC236}">
                <a16:creationId xmlns:a16="http://schemas.microsoft.com/office/drawing/2014/main" id="{363579C8-307D-E04E-915F-02C41A29F38B}"/>
              </a:ext>
            </a:extLst>
          </p:cNvPr>
          <p:cNvPicPr>
            <a:picLocks noChangeAspect="1"/>
          </p:cNvPicPr>
          <p:nvPr/>
        </p:nvPicPr>
        <p:blipFill rotWithShape="1">
          <a:blip r:embed="rId2"/>
          <a:srcRect l="17498" t="24863" b="44972"/>
          <a:stretch/>
        </p:blipFill>
        <p:spPr>
          <a:xfrm>
            <a:off x="2135560" y="2348880"/>
            <a:ext cx="10068888" cy="1296144"/>
          </a:xfrm>
          <a:prstGeom prst="rect">
            <a:avLst/>
          </a:prstGeom>
        </p:spPr>
      </p:pic>
      <p:pic>
        <p:nvPicPr>
          <p:cNvPr id="8" name="Picture 7">
            <a:extLst>
              <a:ext uri="{FF2B5EF4-FFF2-40B4-BE49-F238E27FC236}">
                <a16:creationId xmlns:a16="http://schemas.microsoft.com/office/drawing/2014/main" id="{F1D80963-B354-0F44-ACE6-02EFEFFD5D79}"/>
              </a:ext>
            </a:extLst>
          </p:cNvPr>
          <p:cNvPicPr>
            <a:picLocks noChangeAspect="1"/>
          </p:cNvPicPr>
          <p:nvPr/>
        </p:nvPicPr>
        <p:blipFill rotWithShape="1">
          <a:blip r:embed="rId2"/>
          <a:srcRect l="17498" t="55027" r="102" b="34332"/>
          <a:stretch/>
        </p:blipFill>
        <p:spPr>
          <a:xfrm>
            <a:off x="2135560" y="3645024"/>
            <a:ext cx="10056440" cy="457200"/>
          </a:xfrm>
          <a:prstGeom prst="rect">
            <a:avLst/>
          </a:prstGeom>
        </p:spPr>
      </p:pic>
      <p:pic>
        <p:nvPicPr>
          <p:cNvPr id="9" name="Picture 8">
            <a:extLst>
              <a:ext uri="{FF2B5EF4-FFF2-40B4-BE49-F238E27FC236}">
                <a16:creationId xmlns:a16="http://schemas.microsoft.com/office/drawing/2014/main" id="{79597647-DD6F-9244-8EED-96625D6E6244}"/>
              </a:ext>
            </a:extLst>
          </p:cNvPr>
          <p:cNvPicPr>
            <a:picLocks noChangeAspect="1"/>
          </p:cNvPicPr>
          <p:nvPr/>
        </p:nvPicPr>
        <p:blipFill rotWithShape="1">
          <a:blip r:embed="rId2"/>
          <a:srcRect l="17601" t="65668" r="-102"/>
          <a:stretch/>
        </p:blipFill>
        <p:spPr>
          <a:xfrm>
            <a:off x="2148008" y="4102224"/>
            <a:ext cx="10068888" cy="1475216"/>
          </a:xfrm>
          <a:prstGeom prst="rect">
            <a:avLst/>
          </a:prstGeom>
        </p:spPr>
      </p:pic>
    </p:spTree>
    <p:extLst>
      <p:ext uri="{BB962C8B-B14F-4D97-AF65-F5344CB8AC3E}">
        <p14:creationId xmlns:p14="http://schemas.microsoft.com/office/powerpoint/2010/main" val="1579169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a:extLst>
              <a:ext uri="{FF2B5EF4-FFF2-40B4-BE49-F238E27FC236}">
                <a16:creationId xmlns:a16="http://schemas.microsoft.com/office/drawing/2014/main" id="{4B182B29-C788-A44E-85D6-57EA892D55E8}"/>
              </a:ext>
            </a:extLst>
          </p:cNvPr>
          <p:cNvSpPr>
            <a:spLocks noChangeArrowheads="1"/>
          </p:cNvSpPr>
          <p:nvPr/>
        </p:nvSpPr>
        <p:spPr bwMode="auto">
          <a:xfrm>
            <a:off x="2084388" y="2786063"/>
            <a:ext cx="82788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0000"/>
              </a:lnSpc>
              <a:spcBef>
                <a:spcPct val="20000"/>
              </a:spcBef>
              <a:buClr>
                <a:schemeClr val="bg2"/>
              </a:buClr>
              <a:buFont typeface="Monotype Sorts" pitchFamily="2" charset="2"/>
              <a:buNone/>
            </a:pPr>
            <a:r>
              <a:rPr lang="en-US" altLang="zh-CN" sz="3600" b="1">
                <a:solidFill>
                  <a:srgbClr val="FF0000"/>
                </a:solidFill>
                <a:latin typeface="华文楷体" panose="02010600040101010101" pitchFamily="2" charset="-122"/>
                <a:ea typeface="华文楷体" panose="02010600040101010101" pitchFamily="2" charset="-122"/>
              </a:rPr>
              <a:t>4</a:t>
            </a:r>
            <a:r>
              <a:rPr lang="zh-CN" altLang="en-US" sz="3600" b="1">
                <a:solidFill>
                  <a:srgbClr val="FF0000"/>
                </a:solidFill>
                <a:latin typeface="华文楷体" panose="02010600040101010101" pitchFamily="2" charset="-122"/>
                <a:ea typeface="华文楷体" panose="02010600040101010101" pitchFamily="2" charset="-122"/>
              </a:rPr>
              <a:t>．线程的组成</a:t>
            </a:r>
          </a:p>
          <a:p>
            <a:pPr eaLnBrk="1" hangingPunct="1">
              <a:lnSpc>
                <a:spcPct val="130000"/>
              </a:lnSpc>
              <a:spcBef>
                <a:spcPct val="20000"/>
              </a:spcBef>
              <a:buClr>
                <a:srgbClr val="FF0000"/>
              </a:buClr>
              <a:buFont typeface="Monotype Sorts" pitchFamily="2" charset="2"/>
              <a:buNone/>
            </a:pPr>
            <a:r>
              <a:rPr lang="zh-CN" altLang="en-US" sz="3200" b="1">
                <a:solidFill>
                  <a:schemeClr val="tx1"/>
                </a:solidFill>
                <a:latin typeface="华文楷体" panose="02010600040101010101" pitchFamily="2" charset="-122"/>
                <a:ea typeface="华文楷体" panose="02010600040101010101" pitchFamily="2" charset="-122"/>
              </a:rPr>
              <a:t>           每个线程有一个</a:t>
            </a:r>
            <a:r>
              <a:rPr lang="en-US" altLang="zh-CN" sz="3200" b="1">
                <a:solidFill>
                  <a:schemeClr val="tx1"/>
                </a:solidFill>
                <a:latin typeface="华文楷体" panose="02010600040101010101" pitchFamily="2" charset="-122"/>
                <a:ea typeface="华文楷体" panose="02010600040101010101" pitchFamily="2" charset="-122"/>
              </a:rPr>
              <a:t>thread</a:t>
            </a:r>
            <a:r>
              <a:rPr lang="zh-CN" altLang="en-US" sz="3200" b="1">
                <a:solidFill>
                  <a:schemeClr val="tx1"/>
                </a:solidFill>
                <a:latin typeface="华文楷体" panose="02010600040101010101" pitchFamily="2" charset="-122"/>
                <a:ea typeface="华文楷体" panose="02010600040101010101" pitchFamily="2" charset="-122"/>
              </a:rPr>
              <a:t>结构，即线程控制块，用于保存自己私有的信息，主要由以下</a:t>
            </a:r>
            <a:r>
              <a:rPr lang="en-US" altLang="zh-CN" sz="3200" b="1">
                <a:solidFill>
                  <a:schemeClr val="tx1"/>
                </a:solidFill>
                <a:latin typeface="华文楷体" panose="02010600040101010101" pitchFamily="2" charset="-122"/>
                <a:ea typeface="华文楷体" panose="02010600040101010101" pitchFamily="2" charset="-122"/>
              </a:rPr>
              <a:t>4</a:t>
            </a:r>
            <a:r>
              <a:rPr lang="zh-CN" altLang="en-US" sz="3200" b="1">
                <a:solidFill>
                  <a:schemeClr val="tx1"/>
                </a:solidFill>
                <a:latin typeface="华文楷体" panose="02010600040101010101" pitchFamily="2" charset="-122"/>
                <a:ea typeface="华文楷体" panose="02010600040101010101" pitchFamily="2" charset="-122"/>
              </a:rPr>
              <a:t>个基本部分组成：</a:t>
            </a:r>
          </a:p>
        </p:txBody>
      </p:sp>
      <p:sp>
        <p:nvSpPr>
          <p:cNvPr id="355334" name="Text Box 6">
            <a:extLst>
              <a:ext uri="{FF2B5EF4-FFF2-40B4-BE49-F238E27FC236}">
                <a16:creationId xmlns:a16="http://schemas.microsoft.com/office/drawing/2014/main" id="{98289699-57CC-8842-9111-C959F3E5EE78}"/>
              </a:ext>
            </a:extLst>
          </p:cNvPr>
          <p:cNvSpPr txBox="1">
            <a:spLocks noChangeArrowheads="1"/>
          </p:cNvSpPr>
          <p:nvPr/>
        </p:nvSpPr>
        <p:spPr bwMode="auto">
          <a:xfrm>
            <a:off x="2057400" y="817563"/>
            <a:ext cx="85344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0000"/>
                </a:solidFill>
                <a:latin typeface="华文楷体" panose="02010600040101010101" pitchFamily="2" charset="-122"/>
                <a:ea typeface="华文楷体" panose="02010600040101010101" pitchFamily="2" charset="-122"/>
              </a:rPr>
              <a:t>3</a:t>
            </a:r>
            <a:r>
              <a:rPr lang="zh-CN" altLang="en-US" sz="3600" b="1">
                <a:solidFill>
                  <a:srgbClr val="FF0000"/>
                </a:solidFill>
                <a:latin typeface="华文楷体" panose="02010600040101010101" pitchFamily="2" charset="-122"/>
                <a:ea typeface="华文楷体" panose="02010600040101010101" pitchFamily="2" charset="-122"/>
              </a:rPr>
              <a:t>、什么是线程</a:t>
            </a:r>
          </a:p>
          <a:p>
            <a:pPr eaLnBrk="1" hangingPunct="1">
              <a:spcBef>
                <a:spcPct val="20000"/>
              </a:spcBef>
              <a:buClr>
                <a:schemeClr val="hlink"/>
              </a:buClr>
              <a:buSzPct val="120000"/>
            </a:pPr>
            <a:r>
              <a:rPr kumimoji="0" lang="zh-CN" altLang="en-US" sz="3200" b="1">
                <a:solidFill>
                  <a:schemeClr val="tx1"/>
                </a:solidFill>
                <a:latin typeface="华文楷体" panose="02010600040101010101" pitchFamily="2" charset="-122"/>
                <a:ea typeface="华文楷体" panose="02010600040101010101" pitchFamily="2" charset="-122"/>
              </a:rPr>
              <a:t>    </a:t>
            </a:r>
            <a:r>
              <a:rPr kumimoji="0" lang="zh-CN" altLang="en-US" sz="3200" b="1">
                <a:solidFill>
                  <a:srgbClr val="171D17"/>
                </a:solidFill>
                <a:latin typeface="华文楷体" panose="02010600040101010101" pitchFamily="2" charset="-122"/>
                <a:ea typeface="华文楷体" panose="02010600040101010101" pitchFamily="2" charset="-122"/>
              </a:rPr>
              <a:t>是进程中实施调度和分派的基本单位</a:t>
            </a:r>
          </a:p>
        </p:txBody>
      </p:sp>
      <p:sp>
        <p:nvSpPr>
          <p:cNvPr id="147460" name="Text Box 8">
            <a:extLst>
              <a:ext uri="{FF2B5EF4-FFF2-40B4-BE49-F238E27FC236}">
                <a16:creationId xmlns:a16="http://schemas.microsoft.com/office/drawing/2014/main" id="{71E1C2B3-8AE9-D34F-87BA-CA9A969A7ED0}"/>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47461" name="灯片编号占位符 3">
            <a:extLst>
              <a:ext uri="{FF2B5EF4-FFF2-40B4-BE49-F238E27FC236}">
                <a16:creationId xmlns:a16="http://schemas.microsoft.com/office/drawing/2014/main" id="{2BA8E66B-52A6-5E47-9BF1-BC349B9C58B5}"/>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B54B49-3791-384D-BF5E-434FE5C1080B}" type="slidenum">
              <a:rPr lang="zh-CN" altLang="en-US" sz="1800"/>
              <a:pPr/>
              <a:t>40</a:t>
            </a:fld>
            <a:endParaRPr lang="en-US" altLang="zh-CN" sz="1800"/>
          </a:p>
        </p:txBody>
      </p:sp>
    </p:spTree>
    <p:extLst>
      <p:ext uri="{BB962C8B-B14F-4D97-AF65-F5344CB8AC3E}">
        <p14:creationId xmlns:p14="http://schemas.microsoft.com/office/powerpoint/2010/main" val="397625486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5334"/>
                                        </p:tgtEl>
                                        <p:attrNameLst>
                                          <p:attrName>style.visibility</p:attrName>
                                        </p:attrNameLst>
                                      </p:cBhvr>
                                      <p:to>
                                        <p:strVal val="visible"/>
                                      </p:to>
                                    </p:set>
                                    <p:animEffect transition="in" filter="dissolve">
                                      <p:cBhvr>
                                        <p:cTn id="7" dur="500"/>
                                        <p:tgtEl>
                                          <p:spTgt spid="355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5330">
                                            <p:txEl>
                                              <p:pRg st="0" end="0"/>
                                            </p:txEl>
                                          </p:spTgt>
                                        </p:tgtEl>
                                        <p:attrNameLst>
                                          <p:attrName>style.visibility</p:attrName>
                                        </p:attrNameLst>
                                      </p:cBhvr>
                                      <p:to>
                                        <p:strVal val="visible"/>
                                      </p:to>
                                    </p:set>
                                    <p:animEffect transition="in" filter="barn(outVertical)">
                                      <p:cBhvr>
                                        <p:cTn id="12" dur="500"/>
                                        <p:tgtEl>
                                          <p:spTgt spid="3553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5330">
                                            <p:txEl>
                                              <p:pRg st="1" end="1"/>
                                            </p:txEl>
                                          </p:spTgt>
                                        </p:tgtEl>
                                        <p:attrNameLst>
                                          <p:attrName>style.visibility</p:attrName>
                                        </p:attrNameLst>
                                      </p:cBhvr>
                                      <p:to>
                                        <p:strVal val="visible"/>
                                      </p:to>
                                    </p:set>
                                    <p:animEffect transition="in" filter="barn(outVertical)">
                                      <p:cBhvr>
                                        <p:cTn id="17" dur="500"/>
                                        <p:tgtEl>
                                          <p:spTgt spid="3553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autoUpdateAnimBg="0"/>
      <p:bldP spid="35533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a:extLst>
              <a:ext uri="{FF2B5EF4-FFF2-40B4-BE49-F238E27FC236}">
                <a16:creationId xmlns:a16="http://schemas.microsoft.com/office/drawing/2014/main" id="{8C119A4B-CBDE-FF43-9B68-2BC6134972F5}"/>
              </a:ext>
            </a:extLst>
          </p:cNvPr>
          <p:cNvSpPr>
            <a:spLocks noChangeArrowheads="1"/>
          </p:cNvSpPr>
          <p:nvPr/>
        </p:nvSpPr>
        <p:spPr bwMode="auto">
          <a:xfrm>
            <a:off x="2133600" y="609600"/>
            <a:ext cx="822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）一个唯一的标识符，称为客户</a:t>
            </a:r>
            <a:r>
              <a:rPr lang="en-US" altLang="zh-CN" sz="3200" b="1">
                <a:solidFill>
                  <a:srgbClr val="0000FF"/>
                </a:solidFill>
                <a:latin typeface="华文楷体" panose="02010600040101010101" pitchFamily="2" charset="-122"/>
                <a:ea typeface="华文楷体" panose="02010600040101010101" pitchFamily="2" charset="-122"/>
              </a:rPr>
              <a:t>ID</a:t>
            </a:r>
            <a:r>
              <a:rPr lang="zh-CN" altLang="en-US" sz="3200" b="1">
                <a:solidFill>
                  <a:srgbClr val="0000FF"/>
                </a:solidFill>
                <a:latin typeface="华文楷体" panose="02010600040101010101" pitchFamily="2" charset="-122"/>
                <a:ea typeface="华文楷体" panose="02010600040101010101" pitchFamily="2" charset="-122"/>
              </a:rPr>
              <a:t>；</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）一组处理器状态寄存器；</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3</a:t>
            </a:r>
            <a:r>
              <a:rPr lang="zh-CN" altLang="en-US" sz="3200" b="1">
                <a:solidFill>
                  <a:srgbClr val="0000FF"/>
                </a:solidFill>
                <a:latin typeface="华文楷体" panose="02010600040101010101" pitchFamily="2" charset="-122"/>
                <a:ea typeface="华文楷体" panose="02010600040101010101" pitchFamily="2" charset="-122"/>
              </a:rPr>
              <a:t>）分别在用户态和核心态下使用的两个栈；</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4</a:t>
            </a:r>
            <a:r>
              <a:rPr lang="zh-CN" altLang="en-US" sz="3200" b="1">
                <a:solidFill>
                  <a:srgbClr val="0000FF"/>
                </a:solidFill>
                <a:latin typeface="华文楷体" panose="02010600040101010101" pitchFamily="2" charset="-122"/>
                <a:ea typeface="华文楷体" panose="02010600040101010101" pitchFamily="2" charset="-122"/>
              </a:rPr>
              <a:t>）一个私用存储器；</a:t>
            </a:r>
          </a:p>
        </p:txBody>
      </p:sp>
      <p:pic>
        <p:nvPicPr>
          <p:cNvPr id="357380" name="Picture 4" descr="T28">
            <a:extLst>
              <a:ext uri="{FF2B5EF4-FFF2-40B4-BE49-F238E27FC236}">
                <a16:creationId xmlns:a16="http://schemas.microsoft.com/office/drawing/2014/main" id="{A633411E-E7C7-564A-B57C-3E75C61A5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664" y="3427414"/>
            <a:ext cx="55451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1" name="Text Box 5">
            <a:extLst>
              <a:ext uri="{FF2B5EF4-FFF2-40B4-BE49-F238E27FC236}">
                <a16:creationId xmlns:a16="http://schemas.microsoft.com/office/drawing/2014/main" id="{D3C5BA57-B255-3D4C-ABC6-14D17050074C}"/>
              </a:ext>
            </a:extLst>
          </p:cNvPr>
          <p:cNvSpPr txBox="1">
            <a:spLocks noChangeArrowheads="1"/>
          </p:cNvSpPr>
          <p:nvPr/>
        </p:nvSpPr>
        <p:spPr bwMode="auto">
          <a:xfrm>
            <a:off x="4367213" y="60785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kumimoji="0" lang="en-US" altLang="zh-CN" sz="2800" b="1">
                <a:solidFill>
                  <a:srgbClr val="0000FF"/>
                </a:solidFill>
                <a:latin typeface="楷体_GB2312" pitchFamily="49" charset="-122"/>
                <a:ea typeface="楷体_GB2312" pitchFamily="49" charset="-122"/>
              </a:rPr>
              <a:t> thread</a:t>
            </a:r>
            <a:r>
              <a:rPr kumimoji="0" lang="zh-CN" altLang="en-US" sz="2800" b="1">
                <a:solidFill>
                  <a:srgbClr val="0000FF"/>
                </a:solidFill>
                <a:latin typeface="楷体_GB2312" pitchFamily="49" charset="-122"/>
                <a:ea typeface="楷体_GB2312" pitchFamily="49" charset="-122"/>
              </a:rPr>
              <a:t>结构示意图</a:t>
            </a:r>
          </a:p>
        </p:txBody>
      </p:sp>
      <p:sp>
        <p:nvSpPr>
          <p:cNvPr id="148485" name="Text Box 7">
            <a:extLst>
              <a:ext uri="{FF2B5EF4-FFF2-40B4-BE49-F238E27FC236}">
                <a16:creationId xmlns:a16="http://schemas.microsoft.com/office/drawing/2014/main" id="{48D67F02-ABA3-D547-B5BB-8EFBF6A3CF52}"/>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Tree>
    <p:extLst>
      <p:ext uri="{BB962C8B-B14F-4D97-AF65-F5344CB8AC3E}">
        <p14:creationId xmlns:p14="http://schemas.microsoft.com/office/powerpoint/2010/main" val="36755373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animEffect transition="in" filter="barn(outVertical)">
                                      <p:cBhvr>
                                        <p:cTn id="7" dur="500"/>
                                        <p:tgtEl>
                                          <p:spTgt spid="357379">
                                            <p:txEl>
                                              <p:pRg st="0" end="0"/>
                                            </p:txEl>
                                          </p:spTgt>
                                        </p:tgtEl>
                                      </p:cBhvr>
                                    </p:animEffect>
                                  </p:childTnLst>
                                  <p:subTnLst>
                                    <p:animClr clrSpc="rgb" dir="cw">
                                      <p:cBhvr override="childStyle">
                                        <p:cTn dur="1" fill="hold" display="0" masterRel="nextClick" afterEffect="1"/>
                                        <p:tgtEl>
                                          <p:spTgt spid="357379">
                                            <p:txEl>
                                              <p:pRg st="0" end="0"/>
                                            </p:txEl>
                                          </p:spTgt>
                                        </p:tgtEl>
                                        <p:attrNameLst>
                                          <p:attrName>ppt_c</p:attrName>
                                        </p:attrNameLst>
                                      </p:cBhvr>
                                      <p:to>
                                        <a:srgbClr val="171D17"/>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7379">
                                            <p:txEl>
                                              <p:pRg st="1" end="1"/>
                                            </p:txEl>
                                          </p:spTgt>
                                        </p:tgtEl>
                                        <p:attrNameLst>
                                          <p:attrName>style.visibility</p:attrName>
                                        </p:attrNameLst>
                                      </p:cBhvr>
                                      <p:to>
                                        <p:strVal val="visible"/>
                                      </p:to>
                                    </p:set>
                                    <p:animEffect transition="in" filter="barn(outVertical)">
                                      <p:cBhvr>
                                        <p:cTn id="12" dur="500"/>
                                        <p:tgtEl>
                                          <p:spTgt spid="357379">
                                            <p:txEl>
                                              <p:pRg st="1" end="1"/>
                                            </p:txEl>
                                          </p:spTgt>
                                        </p:tgtEl>
                                      </p:cBhvr>
                                    </p:animEffect>
                                  </p:childTnLst>
                                  <p:subTnLst>
                                    <p:animClr clrSpc="rgb" dir="cw">
                                      <p:cBhvr override="childStyle">
                                        <p:cTn dur="1" fill="hold" display="0" masterRel="nextClick" afterEffect="1"/>
                                        <p:tgtEl>
                                          <p:spTgt spid="357379">
                                            <p:txEl>
                                              <p:pRg st="1" end="1"/>
                                            </p:txEl>
                                          </p:spTgt>
                                        </p:tgtEl>
                                        <p:attrNameLst>
                                          <p:attrName>ppt_c</p:attrName>
                                        </p:attrNameLst>
                                      </p:cBhvr>
                                      <p:to>
                                        <a:srgbClr val="171D17"/>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7379">
                                            <p:txEl>
                                              <p:pRg st="2" end="2"/>
                                            </p:txEl>
                                          </p:spTgt>
                                        </p:tgtEl>
                                        <p:attrNameLst>
                                          <p:attrName>style.visibility</p:attrName>
                                        </p:attrNameLst>
                                      </p:cBhvr>
                                      <p:to>
                                        <p:strVal val="visible"/>
                                      </p:to>
                                    </p:set>
                                    <p:animEffect transition="in" filter="barn(outVertical)">
                                      <p:cBhvr>
                                        <p:cTn id="17" dur="500"/>
                                        <p:tgtEl>
                                          <p:spTgt spid="357379">
                                            <p:txEl>
                                              <p:pRg st="2" end="2"/>
                                            </p:txEl>
                                          </p:spTgt>
                                        </p:tgtEl>
                                      </p:cBhvr>
                                    </p:animEffect>
                                  </p:childTnLst>
                                  <p:subTnLst>
                                    <p:animClr clrSpc="rgb" dir="cw">
                                      <p:cBhvr override="childStyle">
                                        <p:cTn dur="1" fill="hold" display="0" masterRel="nextClick" afterEffect="1"/>
                                        <p:tgtEl>
                                          <p:spTgt spid="357379">
                                            <p:txEl>
                                              <p:pRg st="2" end="2"/>
                                            </p:txEl>
                                          </p:spTgt>
                                        </p:tgtEl>
                                        <p:attrNameLst>
                                          <p:attrName>ppt_c</p:attrName>
                                        </p:attrNameLst>
                                      </p:cBhvr>
                                      <p:to>
                                        <a:srgbClr val="171D17"/>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7379">
                                            <p:txEl>
                                              <p:pRg st="3" end="3"/>
                                            </p:txEl>
                                          </p:spTgt>
                                        </p:tgtEl>
                                        <p:attrNameLst>
                                          <p:attrName>style.visibility</p:attrName>
                                        </p:attrNameLst>
                                      </p:cBhvr>
                                      <p:to>
                                        <p:strVal val="visible"/>
                                      </p:to>
                                    </p:set>
                                    <p:animEffect transition="in" filter="barn(outVertical)">
                                      <p:cBhvr>
                                        <p:cTn id="22" dur="500"/>
                                        <p:tgtEl>
                                          <p:spTgt spid="357379">
                                            <p:txEl>
                                              <p:pRg st="3" end="3"/>
                                            </p:txEl>
                                          </p:spTgt>
                                        </p:tgtEl>
                                      </p:cBhvr>
                                    </p:animEffect>
                                  </p:childTnLst>
                                  <p:subTnLst>
                                    <p:animClr clrSpc="rgb" dir="cw">
                                      <p:cBhvr override="childStyle">
                                        <p:cTn dur="1" fill="hold" display="0" masterRel="nextClick" afterEffect="1"/>
                                        <p:tgtEl>
                                          <p:spTgt spid="357379">
                                            <p:txEl>
                                              <p:pRg st="3" end="3"/>
                                            </p:txEl>
                                          </p:spTgt>
                                        </p:tgtEl>
                                        <p:attrNameLst>
                                          <p:attrName>ppt_c</p:attrName>
                                        </p:attrNameLst>
                                      </p:cBhvr>
                                      <p:to>
                                        <a:srgbClr val="171D17"/>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357380"/>
                                        </p:tgtEl>
                                        <p:attrNameLst>
                                          <p:attrName>style.visibility</p:attrName>
                                        </p:attrNameLst>
                                      </p:cBhvr>
                                      <p:to>
                                        <p:strVal val="visible"/>
                                      </p:to>
                                    </p:set>
                                    <p:anim calcmode="lin" valueType="num">
                                      <p:cBhvr additive="base">
                                        <p:cTn id="27" dur="500" fill="hold"/>
                                        <p:tgtEl>
                                          <p:spTgt spid="357380"/>
                                        </p:tgtEl>
                                        <p:attrNameLst>
                                          <p:attrName>ppt_x</p:attrName>
                                        </p:attrNameLst>
                                      </p:cBhvr>
                                      <p:tavLst>
                                        <p:tav tm="0">
                                          <p:val>
                                            <p:strVal val="0-#ppt_w/2"/>
                                          </p:val>
                                        </p:tav>
                                        <p:tav tm="100000">
                                          <p:val>
                                            <p:strVal val="#ppt_x"/>
                                          </p:val>
                                        </p:tav>
                                      </p:tavLst>
                                    </p:anim>
                                    <p:anim calcmode="lin" valueType="num">
                                      <p:cBhvr additive="base">
                                        <p:cTn id="28" dur="500" fill="hold"/>
                                        <p:tgtEl>
                                          <p:spTgt spid="35738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2" presetClass="entr" presetSubtype="8" fill="hold" grpId="0" nodeType="afterEffect">
                                  <p:stCondLst>
                                    <p:cond delay="0"/>
                                  </p:stCondLst>
                                  <p:childTnLst>
                                    <p:set>
                                      <p:cBhvr>
                                        <p:cTn id="31" dur="1" fill="hold">
                                          <p:stCondLst>
                                            <p:cond delay="0"/>
                                          </p:stCondLst>
                                        </p:cTn>
                                        <p:tgtEl>
                                          <p:spTgt spid="357381"/>
                                        </p:tgtEl>
                                        <p:attrNameLst>
                                          <p:attrName>style.visibility</p:attrName>
                                        </p:attrNameLst>
                                      </p:cBhvr>
                                      <p:to>
                                        <p:strVal val="visible"/>
                                      </p:to>
                                    </p:set>
                                    <p:anim calcmode="lin" valueType="num">
                                      <p:cBhvr additive="base">
                                        <p:cTn id="32" dur="500" fill="hold"/>
                                        <p:tgtEl>
                                          <p:spTgt spid="357381"/>
                                        </p:tgtEl>
                                        <p:attrNameLst>
                                          <p:attrName>ppt_x</p:attrName>
                                        </p:attrNameLst>
                                      </p:cBhvr>
                                      <p:tavLst>
                                        <p:tav tm="0">
                                          <p:val>
                                            <p:strVal val="0-#ppt_w/2"/>
                                          </p:val>
                                        </p:tav>
                                        <p:tav tm="100000">
                                          <p:val>
                                            <p:strVal val="#ppt_x"/>
                                          </p:val>
                                        </p:tav>
                                      </p:tavLst>
                                    </p:anim>
                                    <p:anim calcmode="lin" valueType="num">
                                      <p:cBhvr additive="base">
                                        <p:cTn id="33" dur="500" fill="hold"/>
                                        <p:tgtEl>
                                          <p:spTgt spid="357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build="p" autoUpdateAnimBg="0"/>
      <p:bldP spid="35738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a:extLst>
              <a:ext uri="{FF2B5EF4-FFF2-40B4-BE49-F238E27FC236}">
                <a16:creationId xmlns:a16="http://schemas.microsoft.com/office/drawing/2014/main" id="{98F5222E-3A29-BB46-A3F6-0D2F0F65E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09601"/>
            <a:ext cx="85344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49507" name="Text Box 3">
            <a:extLst>
              <a:ext uri="{FF2B5EF4-FFF2-40B4-BE49-F238E27FC236}">
                <a16:creationId xmlns:a16="http://schemas.microsoft.com/office/drawing/2014/main" id="{01083C47-EFC3-2047-9A00-7DF3B14F0FEC}"/>
              </a:ext>
            </a:extLst>
          </p:cNvPr>
          <p:cNvSpPr txBox="1">
            <a:spLocks noChangeArrowheads="1"/>
          </p:cNvSpPr>
          <p:nvPr/>
        </p:nvSpPr>
        <p:spPr bwMode="auto">
          <a:xfrm>
            <a:off x="3548064" y="5876926"/>
            <a:ext cx="6148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进程和线程的对应关系</a:t>
            </a:r>
          </a:p>
        </p:txBody>
      </p:sp>
      <p:sp>
        <p:nvSpPr>
          <p:cNvPr id="149508" name="Text Box 5">
            <a:extLst>
              <a:ext uri="{FF2B5EF4-FFF2-40B4-BE49-F238E27FC236}">
                <a16:creationId xmlns:a16="http://schemas.microsoft.com/office/drawing/2014/main" id="{9C2A7C49-096C-6A4D-87ED-E886DC8B4D5A}"/>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49509" name="灯片编号占位符 3">
            <a:extLst>
              <a:ext uri="{FF2B5EF4-FFF2-40B4-BE49-F238E27FC236}">
                <a16:creationId xmlns:a16="http://schemas.microsoft.com/office/drawing/2014/main" id="{932A6BE3-5992-3041-BBD4-9C84DCD7385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3B4B0E3-208D-A648-9D4C-EDB9EA943B87}" type="slidenum">
              <a:rPr lang="zh-CN" altLang="en-US" sz="1800"/>
              <a:pPr/>
              <a:t>42</a:t>
            </a:fld>
            <a:endParaRPr lang="en-US" altLang="zh-CN" sz="1800"/>
          </a:p>
        </p:txBody>
      </p:sp>
    </p:spTree>
    <p:extLst>
      <p:ext uri="{BB962C8B-B14F-4D97-AF65-F5344CB8AC3E}">
        <p14:creationId xmlns:p14="http://schemas.microsoft.com/office/powerpoint/2010/main" val="859806652"/>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5">
            <a:extLst>
              <a:ext uri="{FF2B5EF4-FFF2-40B4-BE49-F238E27FC236}">
                <a16:creationId xmlns:a16="http://schemas.microsoft.com/office/drawing/2014/main" id="{40E5FF83-561E-4549-A3EA-426833388A65}"/>
              </a:ext>
            </a:extLst>
          </p:cNvPr>
          <p:cNvSpPr txBox="1">
            <a:spLocks noChangeArrowheads="1"/>
          </p:cNvSpPr>
          <p:nvPr/>
        </p:nvSpPr>
        <p:spPr bwMode="auto">
          <a:xfrm>
            <a:off x="3467101" y="5653088"/>
            <a:ext cx="5942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楷体_GB2312" pitchFamily="49" charset="-122"/>
                <a:ea typeface="楷体_GB2312" pitchFamily="49" charset="-122"/>
              </a:rPr>
              <a:t>单线程与多线程的进程模型</a:t>
            </a:r>
          </a:p>
        </p:txBody>
      </p:sp>
      <p:grpSp>
        <p:nvGrpSpPr>
          <p:cNvPr id="150531" name="Group 32">
            <a:extLst>
              <a:ext uri="{FF2B5EF4-FFF2-40B4-BE49-F238E27FC236}">
                <a16:creationId xmlns:a16="http://schemas.microsoft.com/office/drawing/2014/main" id="{A1BE5DF4-F34C-A548-BE05-3E551EC72D09}"/>
              </a:ext>
            </a:extLst>
          </p:cNvPr>
          <p:cNvGrpSpPr>
            <a:grpSpLocks/>
          </p:cNvGrpSpPr>
          <p:nvPr/>
        </p:nvGrpSpPr>
        <p:grpSpPr bwMode="auto">
          <a:xfrm>
            <a:off x="2133600" y="838200"/>
            <a:ext cx="8229600" cy="3817938"/>
            <a:chOff x="384" y="528"/>
            <a:chExt cx="5184" cy="2405"/>
          </a:xfrm>
        </p:grpSpPr>
        <p:sp>
          <p:nvSpPr>
            <p:cNvPr id="150534" name="Text Box 8">
              <a:extLst>
                <a:ext uri="{FF2B5EF4-FFF2-40B4-BE49-F238E27FC236}">
                  <a16:creationId xmlns:a16="http://schemas.microsoft.com/office/drawing/2014/main" id="{D4864F41-1703-194E-8B44-B15DFAA06714}"/>
                </a:ext>
              </a:extLst>
            </p:cNvPr>
            <p:cNvSpPr txBox="1">
              <a:spLocks noChangeArrowheads="1"/>
            </p:cNvSpPr>
            <p:nvPr/>
          </p:nvSpPr>
          <p:spPr bwMode="auto">
            <a:xfrm>
              <a:off x="528" y="528"/>
              <a:ext cx="1536" cy="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p:txBody>
        </p:sp>
        <p:sp>
          <p:nvSpPr>
            <p:cNvPr id="150535" name="Rectangle 9">
              <a:extLst>
                <a:ext uri="{FF2B5EF4-FFF2-40B4-BE49-F238E27FC236}">
                  <a16:creationId xmlns:a16="http://schemas.microsoft.com/office/drawing/2014/main" id="{945A65A8-1881-434A-B56D-CD2D0C3E5613}"/>
                </a:ext>
              </a:extLst>
            </p:cNvPr>
            <p:cNvSpPr>
              <a:spLocks noChangeArrowheads="1"/>
            </p:cNvSpPr>
            <p:nvPr/>
          </p:nvSpPr>
          <p:spPr bwMode="auto">
            <a:xfrm>
              <a:off x="384" y="1727"/>
              <a:ext cx="116" cy="291"/>
            </a:xfrm>
            <a:prstGeom prst="rect">
              <a:avLst/>
            </a:prstGeom>
            <a:solidFill>
              <a:srgbClr val="C0C0C0"/>
            </a:solidFill>
            <a:ln w="12700">
              <a:solidFill>
                <a:schemeClr val="tx1"/>
              </a:solidFill>
              <a:miter lim="800000"/>
              <a:headEnd type="none" w="sm" len="sm"/>
              <a:tailEnd type="none" w="sm" len="sm"/>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36" name="Rectangle 10">
              <a:extLst>
                <a:ext uri="{FF2B5EF4-FFF2-40B4-BE49-F238E27FC236}">
                  <a16:creationId xmlns:a16="http://schemas.microsoft.com/office/drawing/2014/main" id="{EC395442-630C-E94C-B75B-BD81ADA60C29}"/>
                </a:ext>
              </a:extLst>
            </p:cNvPr>
            <p:cNvSpPr>
              <a:spLocks noChangeArrowheads="1"/>
            </p:cNvSpPr>
            <p:nvPr/>
          </p:nvSpPr>
          <p:spPr bwMode="auto">
            <a:xfrm>
              <a:off x="2304" y="1727"/>
              <a:ext cx="3264" cy="291"/>
            </a:xfrm>
            <a:prstGeom prst="rect">
              <a:avLst/>
            </a:prstGeom>
            <a:solidFill>
              <a:srgbClr val="C0C0C0"/>
            </a:solidFill>
            <a:ln w="12700">
              <a:solidFill>
                <a:schemeClr val="tx1"/>
              </a:solidFill>
              <a:miter lim="800000"/>
              <a:headEnd type="none" w="sm" len="sm"/>
              <a:tailEnd type="none" w="sm" len="sm"/>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37" name="Text Box 11">
              <a:extLst>
                <a:ext uri="{FF2B5EF4-FFF2-40B4-BE49-F238E27FC236}">
                  <a16:creationId xmlns:a16="http://schemas.microsoft.com/office/drawing/2014/main" id="{3AE6F944-F527-894E-BAE3-DC6EE28DEEA6}"/>
                </a:ext>
              </a:extLst>
            </p:cNvPr>
            <p:cNvSpPr txBox="1">
              <a:spLocks noChangeArrowheads="1"/>
            </p:cNvSpPr>
            <p:nvPr/>
          </p:nvSpPr>
          <p:spPr bwMode="auto">
            <a:xfrm>
              <a:off x="432" y="1056"/>
              <a:ext cx="768"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进程</a:t>
              </a:r>
            </a:p>
            <a:p>
              <a:pPr algn="ctr">
                <a:spcBef>
                  <a:spcPct val="50000"/>
                </a:spcBef>
              </a:pPr>
              <a:r>
                <a:rPr lang="zh-CN" altLang="en-US" sz="1800" b="1">
                  <a:solidFill>
                    <a:srgbClr val="171D17"/>
                  </a:solidFill>
                </a:rPr>
                <a:t>控制块</a:t>
              </a:r>
            </a:p>
          </p:txBody>
        </p:sp>
        <p:sp>
          <p:nvSpPr>
            <p:cNvPr id="150538" name="Text Box 12">
              <a:extLst>
                <a:ext uri="{FF2B5EF4-FFF2-40B4-BE49-F238E27FC236}">
                  <a16:creationId xmlns:a16="http://schemas.microsoft.com/office/drawing/2014/main" id="{E6B00FD9-1DA0-D646-AB1D-F54A56D128A9}"/>
                </a:ext>
              </a:extLst>
            </p:cNvPr>
            <p:cNvSpPr txBox="1">
              <a:spLocks noChangeArrowheads="1"/>
            </p:cNvSpPr>
            <p:nvPr/>
          </p:nvSpPr>
          <p:spPr bwMode="auto">
            <a:xfrm>
              <a:off x="432" y="2208"/>
              <a:ext cx="768" cy="412"/>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用户地址空间</a:t>
              </a:r>
            </a:p>
          </p:txBody>
        </p:sp>
        <p:sp>
          <p:nvSpPr>
            <p:cNvPr id="150539" name="Text Box 13">
              <a:extLst>
                <a:ext uri="{FF2B5EF4-FFF2-40B4-BE49-F238E27FC236}">
                  <a16:creationId xmlns:a16="http://schemas.microsoft.com/office/drawing/2014/main" id="{0417FA55-C5C3-2741-96D0-9DB94AFA17DC}"/>
                </a:ext>
              </a:extLst>
            </p:cNvPr>
            <p:cNvSpPr txBox="1">
              <a:spLocks noChangeArrowheads="1"/>
            </p:cNvSpPr>
            <p:nvPr/>
          </p:nvSpPr>
          <p:spPr bwMode="auto">
            <a:xfrm>
              <a:off x="1344" y="912"/>
              <a:ext cx="720" cy="2021"/>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b="1">
                <a:solidFill>
                  <a:srgbClr val="171D17"/>
                </a:solidFill>
              </a:endParaRPr>
            </a:p>
            <a:p>
              <a:pPr>
                <a:spcBef>
                  <a:spcPct val="50000"/>
                </a:spcBef>
              </a:pPr>
              <a:r>
                <a:rPr lang="zh-CN" altLang="en-US" b="1">
                  <a:solidFill>
                    <a:srgbClr val="171D17"/>
                  </a:solidFill>
                </a:rPr>
                <a:t>用户栈</a:t>
              </a:r>
            </a:p>
            <a:p>
              <a:pPr>
                <a:spcBef>
                  <a:spcPct val="50000"/>
                </a:spcBef>
              </a:pPr>
              <a:endParaRPr lang="zh-CN" altLang="en-US" b="1">
                <a:solidFill>
                  <a:srgbClr val="171D17"/>
                </a:solidFill>
              </a:endParaRPr>
            </a:p>
            <a:p>
              <a:pPr>
                <a:spcBef>
                  <a:spcPct val="50000"/>
                </a:spcBef>
              </a:pPr>
              <a:endParaRPr lang="zh-CN" altLang="en-US" b="1">
                <a:solidFill>
                  <a:srgbClr val="171D17"/>
                </a:solidFill>
              </a:endParaRPr>
            </a:p>
            <a:p>
              <a:pPr>
                <a:spcBef>
                  <a:spcPct val="50000"/>
                </a:spcBef>
              </a:pPr>
              <a:r>
                <a:rPr lang="zh-CN" altLang="en-US" b="1">
                  <a:solidFill>
                    <a:srgbClr val="171D17"/>
                  </a:solidFill>
                </a:rPr>
                <a:t>内核栈</a:t>
              </a:r>
            </a:p>
            <a:p>
              <a:pPr>
                <a:spcBef>
                  <a:spcPct val="50000"/>
                </a:spcBef>
              </a:pPr>
              <a:endParaRPr lang="en-US" altLang="zh-CN" b="1">
                <a:solidFill>
                  <a:srgbClr val="171D17"/>
                </a:solidFill>
              </a:endParaRPr>
            </a:p>
          </p:txBody>
        </p:sp>
        <p:sp>
          <p:nvSpPr>
            <p:cNvPr id="150540" name="Line 14">
              <a:extLst>
                <a:ext uri="{FF2B5EF4-FFF2-40B4-BE49-F238E27FC236}">
                  <a16:creationId xmlns:a16="http://schemas.microsoft.com/office/drawing/2014/main" id="{F3F0C18F-6E87-2B46-988E-7A22415696E6}"/>
                </a:ext>
              </a:extLst>
            </p:cNvPr>
            <p:cNvSpPr>
              <a:spLocks noChangeShapeType="1"/>
            </p:cNvSpPr>
            <p:nvPr/>
          </p:nvSpPr>
          <p:spPr bwMode="auto">
            <a:xfrm>
              <a:off x="1344" y="192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150541" name="Rectangle 15">
              <a:extLst>
                <a:ext uri="{FF2B5EF4-FFF2-40B4-BE49-F238E27FC236}">
                  <a16:creationId xmlns:a16="http://schemas.microsoft.com/office/drawing/2014/main" id="{304D1EC2-76F7-0047-86F5-0D0002779DA7}"/>
                </a:ext>
              </a:extLst>
            </p:cNvPr>
            <p:cNvSpPr>
              <a:spLocks noChangeArrowheads="1"/>
            </p:cNvSpPr>
            <p:nvPr/>
          </p:nvSpPr>
          <p:spPr bwMode="auto">
            <a:xfrm>
              <a:off x="651" y="619"/>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171D17"/>
                  </a:solidFill>
                </a:rPr>
                <a:t>单线程进程模式</a:t>
              </a:r>
            </a:p>
          </p:txBody>
        </p:sp>
        <p:sp>
          <p:nvSpPr>
            <p:cNvPr id="150542" name="Text Box 16">
              <a:extLst>
                <a:ext uri="{FF2B5EF4-FFF2-40B4-BE49-F238E27FC236}">
                  <a16:creationId xmlns:a16="http://schemas.microsoft.com/office/drawing/2014/main" id="{5952F695-A3F4-4541-ABC5-00776C20DD2C}"/>
                </a:ext>
              </a:extLst>
            </p:cNvPr>
            <p:cNvSpPr txBox="1">
              <a:spLocks noChangeArrowheads="1"/>
            </p:cNvSpPr>
            <p:nvPr/>
          </p:nvSpPr>
          <p:spPr bwMode="auto">
            <a:xfrm>
              <a:off x="2448" y="1661"/>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进程</a:t>
              </a:r>
            </a:p>
            <a:p>
              <a:pPr algn="ctr">
                <a:spcBef>
                  <a:spcPct val="50000"/>
                </a:spcBef>
              </a:pPr>
              <a:r>
                <a:rPr lang="zh-CN" altLang="en-US" sz="1800" b="1">
                  <a:solidFill>
                    <a:srgbClr val="171D17"/>
                  </a:solidFill>
                </a:rPr>
                <a:t>控制块</a:t>
              </a:r>
            </a:p>
          </p:txBody>
        </p:sp>
        <p:sp>
          <p:nvSpPr>
            <p:cNvPr id="150543" name="Text Box 17">
              <a:extLst>
                <a:ext uri="{FF2B5EF4-FFF2-40B4-BE49-F238E27FC236}">
                  <a16:creationId xmlns:a16="http://schemas.microsoft.com/office/drawing/2014/main" id="{9FECFFCA-AA98-8C41-A55F-B86DA79C6A14}"/>
                </a:ext>
              </a:extLst>
            </p:cNvPr>
            <p:cNvSpPr txBox="1">
              <a:spLocks noChangeArrowheads="1"/>
            </p:cNvSpPr>
            <p:nvPr/>
          </p:nvSpPr>
          <p:spPr bwMode="auto">
            <a:xfrm>
              <a:off x="2448" y="2304"/>
              <a:ext cx="672" cy="412"/>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用户地址空间</a:t>
              </a:r>
            </a:p>
          </p:txBody>
        </p:sp>
        <p:sp>
          <p:nvSpPr>
            <p:cNvPr id="150544" name="Text Box 18">
              <a:extLst>
                <a:ext uri="{FF2B5EF4-FFF2-40B4-BE49-F238E27FC236}">
                  <a16:creationId xmlns:a16="http://schemas.microsoft.com/office/drawing/2014/main" id="{EC14D0AE-BF15-2F4D-A5D9-63452FFB5A61}"/>
                </a:ext>
              </a:extLst>
            </p:cNvPr>
            <p:cNvSpPr txBox="1">
              <a:spLocks noChangeArrowheads="1"/>
            </p:cNvSpPr>
            <p:nvPr/>
          </p:nvSpPr>
          <p:spPr bwMode="auto">
            <a:xfrm>
              <a:off x="3216" y="1909"/>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5" name="Text Box 19">
              <a:extLst>
                <a:ext uri="{FF2B5EF4-FFF2-40B4-BE49-F238E27FC236}">
                  <a16:creationId xmlns:a16="http://schemas.microsoft.com/office/drawing/2014/main" id="{A6D3D5F7-7623-4E4B-ADC0-D11B1206E0F8}"/>
                </a:ext>
              </a:extLst>
            </p:cNvPr>
            <p:cNvSpPr txBox="1">
              <a:spLocks noChangeArrowheads="1"/>
            </p:cNvSpPr>
            <p:nvPr/>
          </p:nvSpPr>
          <p:spPr bwMode="auto">
            <a:xfrm>
              <a:off x="3984" y="1896"/>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6" name="Text Box 20">
              <a:extLst>
                <a:ext uri="{FF2B5EF4-FFF2-40B4-BE49-F238E27FC236}">
                  <a16:creationId xmlns:a16="http://schemas.microsoft.com/office/drawing/2014/main" id="{EBDA6409-EBA0-0949-9AAE-B40A75DBA0DB}"/>
                </a:ext>
              </a:extLst>
            </p:cNvPr>
            <p:cNvSpPr txBox="1">
              <a:spLocks noChangeArrowheads="1"/>
            </p:cNvSpPr>
            <p:nvPr/>
          </p:nvSpPr>
          <p:spPr bwMode="auto">
            <a:xfrm>
              <a:off x="4752" y="1896"/>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7" name="Line 21">
              <a:extLst>
                <a:ext uri="{FF2B5EF4-FFF2-40B4-BE49-F238E27FC236}">
                  <a16:creationId xmlns:a16="http://schemas.microsoft.com/office/drawing/2014/main" id="{402D3535-0FC4-9941-85FF-DB44C2F05AA1}"/>
                </a:ext>
              </a:extLst>
            </p:cNvPr>
            <p:cNvSpPr>
              <a:spLocks noChangeShapeType="1"/>
            </p:cNvSpPr>
            <p:nvPr/>
          </p:nvSpPr>
          <p:spPr bwMode="auto">
            <a:xfrm>
              <a:off x="3216" y="242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48" name="Line 22">
              <a:extLst>
                <a:ext uri="{FF2B5EF4-FFF2-40B4-BE49-F238E27FC236}">
                  <a16:creationId xmlns:a16="http://schemas.microsoft.com/office/drawing/2014/main" id="{8B536D20-2321-D643-9528-DF22AB1E7FE7}"/>
                </a:ext>
              </a:extLst>
            </p:cNvPr>
            <p:cNvSpPr>
              <a:spLocks noChangeShapeType="1"/>
            </p:cNvSpPr>
            <p:nvPr/>
          </p:nvSpPr>
          <p:spPr bwMode="auto">
            <a:xfrm>
              <a:off x="3984" y="242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49" name="Line 23">
              <a:extLst>
                <a:ext uri="{FF2B5EF4-FFF2-40B4-BE49-F238E27FC236}">
                  <a16:creationId xmlns:a16="http://schemas.microsoft.com/office/drawing/2014/main" id="{FD7276A2-FFFC-3145-A2B3-0ECF79FD17EB}"/>
                </a:ext>
              </a:extLst>
            </p:cNvPr>
            <p:cNvSpPr>
              <a:spLocks noChangeShapeType="1"/>
            </p:cNvSpPr>
            <p:nvPr/>
          </p:nvSpPr>
          <p:spPr bwMode="auto">
            <a:xfrm>
              <a:off x="4752" y="242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50" name="Text Box 24">
              <a:extLst>
                <a:ext uri="{FF2B5EF4-FFF2-40B4-BE49-F238E27FC236}">
                  <a16:creationId xmlns:a16="http://schemas.microsoft.com/office/drawing/2014/main" id="{83DFFBA1-877E-3243-AC51-72165AECD7E8}"/>
                </a:ext>
              </a:extLst>
            </p:cNvPr>
            <p:cNvSpPr txBox="1">
              <a:spLocks noChangeArrowheads="1"/>
            </p:cNvSpPr>
            <p:nvPr/>
          </p:nvSpPr>
          <p:spPr bwMode="auto">
            <a:xfrm>
              <a:off x="3216"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1" name="Text Box 25">
              <a:extLst>
                <a:ext uri="{FF2B5EF4-FFF2-40B4-BE49-F238E27FC236}">
                  <a16:creationId xmlns:a16="http://schemas.microsoft.com/office/drawing/2014/main" id="{C608C72E-BCB8-CB47-97E8-24EA8D9790E3}"/>
                </a:ext>
              </a:extLst>
            </p:cNvPr>
            <p:cNvSpPr txBox="1">
              <a:spLocks noChangeArrowheads="1"/>
            </p:cNvSpPr>
            <p:nvPr/>
          </p:nvSpPr>
          <p:spPr bwMode="auto">
            <a:xfrm>
              <a:off x="3984"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2" name="Text Box 26">
              <a:extLst>
                <a:ext uri="{FF2B5EF4-FFF2-40B4-BE49-F238E27FC236}">
                  <a16:creationId xmlns:a16="http://schemas.microsoft.com/office/drawing/2014/main" id="{AF79D1EA-838E-C845-8B41-FAFF256ABC7C}"/>
                </a:ext>
              </a:extLst>
            </p:cNvPr>
            <p:cNvSpPr txBox="1">
              <a:spLocks noChangeArrowheads="1"/>
            </p:cNvSpPr>
            <p:nvPr/>
          </p:nvSpPr>
          <p:spPr bwMode="auto">
            <a:xfrm>
              <a:off x="4752"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3" name="Rectangle 27">
              <a:extLst>
                <a:ext uri="{FF2B5EF4-FFF2-40B4-BE49-F238E27FC236}">
                  <a16:creationId xmlns:a16="http://schemas.microsoft.com/office/drawing/2014/main" id="{8A7058B0-1A81-3E4E-81AB-4F610F6CB8BB}"/>
                </a:ext>
              </a:extLst>
            </p:cNvPr>
            <p:cNvSpPr>
              <a:spLocks noChangeArrowheads="1"/>
            </p:cNvSpPr>
            <p:nvPr/>
          </p:nvSpPr>
          <p:spPr bwMode="auto">
            <a:xfrm>
              <a:off x="3653" y="672"/>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171D17"/>
                  </a:solidFill>
                </a:rPr>
                <a:t>多线程进程模式</a:t>
              </a:r>
            </a:p>
          </p:txBody>
        </p:sp>
        <p:sp>
          <p:nvSpPr>
            <p:cNvPr id="150554" name="Rectangle 28">
              <a:extLst>
                <a:ext uri="{FF2B5EF4-FFF2-40B4-BE49-F238E27FC236}">
                  <a16:creationId xmlns:a16="http://schemas.microsoft.com/office/drawing/2014/main" id="{F454CBAB-EE6D-9D48-ACAC-81853E6BBDEE}"/>
                </a:ext>
              </a:extLst>
            </p:cNvPr>
            <p:cNvSpPr>
              <a:spLocks noChangeArrowheads="1"/>
            </p:cNvSpPr>
            <p:nvPr/>
          </p:nvSpPr>
          <p:spPr bwMode="auto">
            <a:xfrm>
              <a:off x="3168" y="1919"/>
              <a:ext cx="116" cy="291"/>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55" name="Rectangle 29">
              <a:extLst>
                <a:ext uri="{FF2B5EF4-FFF2-40B4-BE49-F238E27FC236}">
                  <a16:creationId xmlns:a16="http://schemas.microsoft.com/office/drawing/2014/main" id="{246ED8C2-A26C-AD4D-853A-7C28AECA43FE}"/>
                </a:ext>
              </a:extLst>
            </p:cNvPr>
            <p:cNvSpPr>
              <a:spLocks noChangeArrowheads="1"/>
            </p:cNvSpPr>
            <p:nvPr/>
          </p:nvSpPr>
          <p:spPr bwMode="auto">
            <a:xfrm>
              <a:off x="4704" y="1919"/>
              <a:ext cx="116" cy="291"/>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56" name="Rectangle 30">
              <a:extLst>
                <a:ext uri="{FF2B5EF4-FFF2-40B4-BE49-F238E27FC236}">
                  <a16:creationId xmlns:a16="http://schemas.microsoft.com/office/drawing/2014/main" id="{9D884566-03A7-8B44-AD2F-F39EAC04A1C2}"/>
                </a:ext>
              </a:extLst>
            </p:cNvPr>
            <p:cNvSpPr>
              <a:spLocks noChangeArrowheads="1"/>
            </p:cNvSpPr>
            <p:nvPr/>
          </p:nvSpPr>
          <p:spPr bwMode="auto">
            <a:xfrm>
              <a:off x="3936" y="1919"/>
              <a:ext cx="116" cy="291"/>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grpSp>
      <p:sp>
        <p:nvSpPr>
          <p:cNvPr id="150532" name="Text Box 34">
            <a:extLst>
              <a:ext uri="{FF2B5EF4-FFF2-40B4-BE49-F238E27FC236}">
                <a16:creationId xmlns:a16="http://schemas.microsoft.com/office/drawing/2014/main" id="{093C3ABA-E211-3048-9C45-2BB1E63C0146}"/>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0533" name="灯片编号占位符 3">
            <a:extLst>
              <a:ext uri="{FF2B5EF4-FFF2-40B4-BE49-F238E27FC236}">
                <a16:creationId xmlns:a16="http://schemas.microsoft.com/office/drawing/2014/main" id="{A7273FA9-131C-D14C-B76C-CF4F9762A604}"/>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06CD72-E6F5-1E47-9731-45F8F7A306D4}" type="slidenum">
              <a:rPr lang="zh-CN" altLang="en-US" sz="1800"/>
              <a:pPr/>
              <a:t>43</a:t>
            </a:fld>
            <a:endParaRPr lang="en-US" altLang="zh-CN" sz="1800"/>
          </a:p>
        </p:txBody>
      </p:sp>
    </p:spTree>
    <p:extLst>
      <p:ext uri="{BB962C8B-B14F-4D97-AF65-F5344CB8AC3E}">
        <p14:creationId xmlns:p14="http://schemas.microsoft.com/office/powerpoint/2010/main" val="379117164"/>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7" name="Rectangle 5">
            <a:extLst>
              <a:ext uri="{FF2B5EF4-FFF2-40B4-BE49-F238E27FC236}">
                <a16:creationId xmlns:a16="http://schemas.microsoft.com/office/drawing/2014/main" id="{6687EF38-0069-5142-A937-3339E380C153}"/>
              </a:ext>
            </a:extLst>
          </p:cNvPr>
          <p:cNvSpPr>
            <a:spLocks noChangeArrowheads="1"/>
          </p:cNvSpPr>
          <p:nvPr/>
        </p:nvSpPr>
        <p:spPr bwMode="auto">
          <a:xfrm>
            <a:off x="2286000" y="3429000"/>
            <a:ext cx="7696200" cy="2921000"/>
          </a:xfrm>
          <a:prstGeom prst="rect">
            <a:avLst/>
          </a:prstGeom>
          <a:noFill/>
          <a:ln w="12700">
            <a:noFill/>
            <a:miter lim="800000"/>
            <a:headEnd type="none" w="sm" len="sm"/>
            <a:tailEnd type="none" w="sm" len="sm"/>
          </a:ln>
          <a:effectLst/>
        </p:spPr>
        <p:txBody>
          <a:bodyPr>
            <a:spAutoFit/>
          </a:bodyPr>
          <a:lstStyle/>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eaLnBrk="1" hangingPunct="1">
              <a:spcBef>
                <a:spcPct val="20000"/>
              </a:spcBef>
              <a:buClr>
                <a:schemeClr val="hlink"/>
              </a:buClr>
              <a:buSzPct val="120000"/>
              <a:defRPr/>
            </a:pPr>
            <a:r>
              <a:rPr kumimoji="0" lang="en-US" altLang="zh-CN" sz="3200">
                <a:effectLst>
                  <a:outerShdw blurRad="38100" dist="38100" dir="2700000" algn="tl">
                    <a:srgbClr val="C0C0C0"/>
                  </a:outerShdw>
                </a:effectLst>
                <a:latin typeface="Tahoma" pitchFamily="34" charset="0"/>
              </a:rPr>
              <a:t>   </a:t>
            </a:r>
          </a:p>
          <a:p>
            <a:pPr eaLnBrk="1" hangingPunct="1">
              <a:spcBef>
                <a:spcPct val="20000"/>
              </a:spcBef>
              <a:buClr>
                <a:schemeClr val="hlink"/>
              </a:buClr>
              <a:buSzPct val="120000"/>
              <a:defRPr/>
            </a:pPr>
            <a:r>
              <a:rPr kumimoji="0" lang="en-US" altLang="zh-CN" sz="3200">
                <a:effectLst>
                  <a:outerShdw blurRad="38100" dist="38100" dir="2700000" algn="tl">
                    <a:srgbClr val="C0C0C0"/>
                  </a:outerShdw>
                </a:effectLst>
                <a:latin typeface="Tahoma" pitchFamily="34" charset="0"/>
              </a:rPr>
              <a:t>   </a:t>
            </a:r>
            <a:endParaRPr lang="en-US" altLang="zh-CN" sz="3200" b="1">
              <a:solidFill>
                <a:srgbClr val="171D17"/>
              </a:solidFill>
              <a:latin typeface="楷体_GB2312" pitchFamily="49" charset="-122"/>
              <a:ea typeface="楷体_GB2312" pitchFamily="49" charset="-122"/>
            </a:endParaRPr>
          </a:p>
        </p:txBody>
      </p:sp>
      <p:sp>
        <p:nvSpPr>
          <p:cNvPr id="151555" name="Text Box 7">
            <a:extLst>
              <a:ext uri="{FF2B5EF4-FFF2-40B4-BE49-F238E27FC236}">
                <a16:creationId xmlns:a16="http://schemas.microsoft.com/office/drawing/2014/main" id="{2F3A2489-CF7E-8943-A3B2-C5E97BAD8A1F}"/>
              </a:ext>
            </a:extLst>
          </p:cNvPr>
          <p:cNvSpPr txBox="1">
            <a:spLocks noChangeArrowheads="1"/>
          </p:cNvSpPr>
          <p:nvPr/>
        </p:nvSpPr>
        <p:spPr bwMode="auto">
          <a:xfrm>
            <a:off x="1981200" y="533400"/>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楷体_GB2312" pitchFamily="49" charset="-122"/>
                <a:ea typeface="楷体_GB2312" pitchFamily="49" charset="-122"/>
              </a:rPr>
              <a:t>5</a:t>
            </a:r>
            <a:r>
              <a:rPr lang="zh-CN" altLang="en-US" sz="3600" b="1">
                <a:solidFill>
                  <a:srgbClr val="FF0000"/>
                </a:solidFill>
                <a:latin typeface="楷体_GB2312" pitchFamily="49" charset="-122"/>
                <a:ea typeface="楷体_GB2312" pitchFamily="49" charset="-122"/>
              </a:rPr>
              <a:t>．线程和进程的关系</a:t>
            </a:r>
          </a:p>
        </p:txBody>
      </p:sp>
      <p:sp>
        <p:nvSpPr>
          <p:cNvPr id="356360" name="Rectangle 8">
            <a:extLst>
              <a:ext uri="{FF2B5EF4-FFF2-40B4-BE49-F238E27FC236}">
                <a16:creationId xmlns:a16="http://schemas.microsoft.com/office/drawing/2014/main" id="{C38F35E2-39B8-3A44-960C-D107071EC1E9}"/>
              </a:ext>
            </a:extLst>
          </p:cNvPr>
          <p:cNvSpPr>
            <a:spLocks noChangeArrowheads="1"/>
          </p:cNvSpPr>
          <p:nvPr/>
        </p:nvSpPr>
        <p:spPr bwMode="auto">
          <a:xfrm>
            <a:off x="2095500" y="1143000"/>
            <a:ext cx="84201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一个进程可以有多个线程，但至少要有一个线程；而一个线程只能在一个进程的地址空间内活动。</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(2) </a:t>
            </a:r>
            <a:r>
              <a:rPr lang="zh-CN" altLang="en-US" sz="3200" b="1">
                <a:solidFill>
                  <a:srgbClr val="0000FF"/>
                </a:solidFill>
                <a:latin typeface="华文楷体" panose="02010600040101010101" pitchFamily="2" charset="-122"/>
                <a:ea typeface="华文楷体" panose="02010600040101010101" pitchFamily="2" charset="-122"/>
              </a:rPr>
              <a:t>资源分配给进程，同一进程的所有线程共享该进程的所有资源。</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(3) </a:t>
            </a:r>
            <a:r>
              <a:rPr lang="zh-CN" altLang="en-US" sz="3200" b="1">
                <a:solidFill>
                  <a:srgbClr val="0000FF"/>
                </a:solidFill>
                <a:latin typeface="华文楷体" panose="02010600040101010101" pitchFamily="2" charset="-122"/>
                <a:ea typeface="华文楷体" panose="02010600040101010101" pitchFamily="2" charset="-122"/>
              </a:rPr>
              <a:t>处理机分配给线程，即真正在处理机上运行的是线程。</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(4) </a:t>
            </a:r>
            <a:r>
              <a:rPr lang="zh-CN" altLang="en-US" sz="3200" b="1">
                <a:solidFill>
                  <a:srgbClr val="0000FF"/>
                </a:solidFill>
                <a:latin typeface="华文楷体" panose="02010600040101010101" pitchFamily="2" charset="-122"/>
                <a:ea typeface="华文楷体" panose="02010600040101010101" pitchFamily="2" charset="-122"/>
              </a:rPr>
              <a:t>线程在执行过程中需要协作同步。不同进程的线程间要利用消息通信的办法实现同步。</a:t>
            </a:r>
          </a:p>
        </p:txBody>
      </p:sp>
      <p:sp>
        <p:nvSpPr>
          <p:cNvPr id="151557" name="Text Box 10">
            <a:extLst>
              <a:ext uri="{FF2B5EF4-FFF2-40B4-BE49-F238E27FC236}">
                <a16:creationId xmlns:a16="http://schemas.microsoft.com/office/drawing/2014/main" id="{ED514F47-9FFC-B84B-A76C-84B0E89F4D13}"/>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1558" name="灯片编号占位符 3">
            <a:extLst>
              <a:ext uri="{FF2B5EF4-FFF2-40B4-BE49-F238E27FC236}">
                <a16:creationId xmlns:a16="http://schemas.microsoft.com/office/drawing/2014/main" id="{7DC15ED4-EA36-B044-AC38-EB1D34D690EE}"/>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5E09DAB-2F8B-C940-BFFE-AA29572FB933}" type="slidenum">
              <a:rPr lang="zh-CN" altLang="en-US" sz="1800"/>
              <a:pPr/>
              <a:t>44</a:t>
            </a:fld>
            <a:endParaRPr lang="en-US" altLang="zh-CN" sz="1800"/>
          </a:p>
        </p:txBody>
      </p:sp>
    </p:spTree>
    <p:extLst>
      <p:ext uri="{BB962C8B-B14F-4D97-AF65-F5344CB8AC3E}">
        <p14:creationId xmlns:p14="http://schemas.microsoft.com/office/powerpoint/2010/main" val="981838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6360">
                                            <p:txEl>
                                              <p:pRg st="0" end="0"/>
                                            </p:txEl>
                                          </p:spTgt>
                                        </p:tgtEl>
                                        <p:attrNameLst>
                                          <p:attrName>style.visibility</p:attrName>
                                        </p:attrNameLst>
                                      </p:cBhvr>
                                      <p:to>
                                        <p:strVal val="visible"/>
                                      </p:to>
                                    </p:set>
                                    <p:animEffect transition="in" filter="barn(outVertical)">
                                      <p:cBhvr>
                                        <p:cTn id="7" dur="500"/>
                                        <p:tgtEl>
                                          <p:spTgt spid="356360">
                                            <p:txEl>
                                              <p:pRg st="0" end="0"/>
                                            </p:txEl>
                                          </p:spTgt>
                                        </p:tgtEl>
                                      </p:cBhvr>
                                    </p:animEffect>
                                  </p:childTnLst>
                                  <p:subTnLst>
                                    <p:animClr clrSpc="rgb" dir="cw">
                                      <p:cBhvr override="childStyle">
                                        <p:cTn dur="1" fill="hold" display="0" masterRel="nextClick" afterEffect="1"/>
                                        <p:tgtEl>
                                          <p:spTgt spid="356360">
                                            <p:txEl>
                                              <p:pRg st="0" end="0"/>
                                            </p:txEl>
                                          </p:spTgt>
                                        </p:tgtEl>
                                        <p:attrNameLst>
                                          <p:attrName>ppt_c</p:attrName>
                                        </p:attrNameLst>
                                      </p:cBhvr>
                                      <p:to>
                                        <a:srgbClr val="151B15"/>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6360">
                                            <p:txEl>
                                              <p:pRg st="1" end="1"/>
                                            </p:txEl>
                                          </p:spTgt>
                                        </p:tgtEl>
                                        <p:attrNameLst>
                                          <p:attrName>style.visibility</p:attrName>
                                        </p:attrNameLst>
                                      </p:cBhvr>
                                      <p:to>
                                        <p:strVal val="visible"/>
                                      </p:to>
                                    </p:set>
                                    <p:animEffect transition="in" filter="barn(outVertical)">
                                      <p:cBhvr>
                                        <p:cTn id="12" dur="500"/>
                                        <p:tgtEl>
                                          <p:spTgt spid="356360">
                                            <p:txEl>
                                              <p:pRg st="1" end="1"/>
                                            </p:txEl>
                                          </p:spTgt>
                                        </p:tgtEl>
                                      </p:cBhvr>
                                    </p:animEffect>
                                  </p:childTnLst>
                                  <p:subTnLst>
                                    <p:animClr clrSpc="rgb" dir="cw">
                                      <p:cBhvr override="childStyle">
                                        <p:cTn dur="1" fill="hold" display="0" masterRel="nextClick" afterEffect="1"/>
                                        <p:tgtEl>
                                          <p:spTgt spid="356360">
                                            <p:txEl>
                                              <p:pRg st="1" end="1"/>
                                            </p:txEl>
                                          </p:spTgt>
                                        </p:tgtEl>
                                        <p:attrNameLst>
                                          <p:attrName>ppt_c</p:attrName>
                                        </p:attrNameLst>
                                      </p:cBhvr>
                                      <p:to>
                                        <a:srgbClr val="151B15"/>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6360">
                                            <p:txEl>
                                              <p:pRg st="2" end="2"/>
                                            </p:txEl>
                                          </p:spTgt>
                                        </p:tgtEl>
                                        <p:attrNameLst>
                                          <p:attrName>style.visibility</p:attrName>
                                        </p:attrNameLst>
                                      </p:cBhvr>
                                      <p:to>
                                        <p:strVal val="visible"/>
                                      </p:to>
                                    </p:set>
                                    <p:animEffect transition="in" filter="barn(outVertical)">
                                      <p:cBhvr>
                                        <p:cTn id="17" dur="500"/>
                                        <p:tgtEl>
                                          <p:spTgt spid="356360">
                                            <p:txEl>
                                              <p:pRg st="2" end="2"/>
                                            </p:txEl>
                                          </p:spTgt>
                                        </p:tgtEl>
                                      </p:cBhvr>
                                    </p:animEffect>
                                  </p:childTnLst>
                                  <p:subTnLst>
                                    <p:animClr clrSpc="rgb" dir="cw">
                                      <p:cBhvr override="childStyle">
                                        <p:cTn dur="1" fill="hold" display="0" masterRel="nextClick" afterEffect="1"/>
                                        <p:tgtEl>
                                          <p:spTgt spid="356360">
                                            <p:txEl>
                                              <p:pRg st="2" end="2"/>
                                            </p:txEl>
                                          </p:spTgt>
                                        </p:tgtEl>
                                        <p:attrNameLst>
                                          <p:attrName>ppt_c</p:attrName>
                                        </p:attrNameLst>
                                      </p:cBhvr>
                                      <p:to>
                                        <a:srgbClr val="151B15"/>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6360">
                                            <p:txEl>
                                              <p:pRg st="3" end="3"/>
                                            </p:txEl>
                                          </p:spTgt>
                                        </p:tgtEl>
                                        <p:attrNameLst>
                                          <p:attrName>style.visibility</p:attrName>
                                        </p:attrNameLst>
                                      </p:cBhvr>
                                      <p:to>
                                        <p:strVal val="visible"/>
                                      </p:to>
                                    </p:set>
                                    <p:animEffect transition="in" filter="barn(outVertical)">
                                      <p:cBhvr>
                                        <p:cTn id="22" dur="500"/>
                                        <p:tgtEl>
                                          <p:spTgt spid="356360">
                                            <p:txEl>
                                              <p:pRg st="3" end="3"/>
                                            </p:txEl>
                                          </p:spTgt>
                                        </p:tgtEl>
                                      </p:cBhvr>
                                    </p:animEffect>
                                  </p:childTnLst>
                                  <p:subTnLst>
                                    <p:animClr clrSpc="rgb" dir="cw">
                                      <p:cBhvr override="childStyle">
                                        <p:cTn dur="1" fill="hold" display="0" masterRel="nextClick" afterEffect="1"/>
                                        <p:tgtEl>
                                          <p:spTgt spid="356360">
                                            <p:txEl>
                                              <p:pRg st="3" end="3"/>
                                            </p:txEl>
                                          </p:spTgt>
                                        </p:tgtEl>
                                        <p:attrNameLst>
                                          <p:attrName>ppt_c</p:attrName>
                                        </p:attrNameLst>
                                      </p:cBhvr>
                                      <p:to>
                                        <a:srgbClr val="151B1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0"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Text Box 3">
            <a:extLst>
              <a:ext uri="{FF2B5EF4-FFF2-40B4-BE49-F238E27FC236}">
                <a16:creationId xmlns:a16="http://schemas.microsoft.com/office/drawing/2014/main" id="{B20B13FF-1779-974A-B158-D2C99701DB2C}"/>
              </a:ext>
            </a:extLst>
          </p:cNvPr>
          <p:cNvSpPr txBox="1">
            <a:spLocks noChangeArrowheads="1"/>
          </p:cNvSpPr>
          <p:nvPr/>
        </p:nvSpPr>
        <p:spPr bwMode="auto">
          <a:xfrm>
            <a:off x="2209800" y="2357438"/>
            <a:ext cx="8153400"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华文楷体" panose="02010600040101010101" pitchFamily="2" charset="-122"/>
                <a:ea typeface="华文楷体" panose="02010600040101010101" pitchFamily="2" charset="-122"/>
              </a:rPr>
              <a:t>7</a:t>
            </a:r>
            <a:r>
              <a:rPr lang="zh-CN" altLang="en-US" sz="3600" b="1">
                <a:solidFill>
                  <a:srgbClr val="FF0000"/>
                </a:solidFill>
                <a:latin typeface="华文楷体" panose="02010600040101010101" pitchFamily="2" charset="-122"/>
                <a:ea typeface="华文楷体" panose="02010600040101010101" pitchFamily="2" charset="-122"/>
              </a:rPr>
              <a:t>、支持线程的系统</a:t>
            </a:r>
          </a:p>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单用户进程、单线程 </a:t>
            </a:r>
            <a:r>
              <a:rPr lang="en-US" altLang="zh-CN" sz="3200" b="1">
                <a:solidFill>
                  <a:srgbClr val="0000FF"/>
                </a:solidFill>
                <a:latin typeface="华文楷体" panose="02010600040101010101" pitchFamily="2" charset="-122"/>
                <a:ea typeface="华文楷体" panose="02010600040101010101" pitchFamily="2" charset="-122"/>
              </a:rPr>
              <a:t>——    MS-DOS</a:t>
            </a:r>
          </a:p>
          <a:p>
            <a:pPr>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多用户进程、单线程 </a:t>
            </a:r>
            <a:r>
              <a:rPr lang="en-US" altLang="zh-CN" sz="3200" b="1">
                <a:solidFill>
                  <a:srgbClr val="0000FF"/>
                </a:solidFill>
                <a:latin typeface="华文楷体" panose="02010600040101010101" pitchFamily="2" charset="-122"/>
                <a:ea typeface="华文楷体" panose="02010600040101010101" pitchFamily="2" charset="-122"/>
              </a:rPr>
              <a:t>——    UNIX</a:t>
            </a:r>
          </a:p>
          <a:p>
            <a:pPr>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单进程多线程</a:t>
            </a:r>
            <a:r>
              <a:rPr lang="en-US" altLang="zh-CN" sz="3200" b="1">
                <a:solidFill>
                  <a:srgbClr val="0000FF"/>
                </a:solidFill>
                <a:latin typeface="华文楷体" panose="02010600040101010101" pitchFamily="2" charset="-122"/>
                <a:ea typeface="华文楷体" panose="02010600040101010101" pitchFamily="2" charset="-122"/>
              </a:rPr>
              <a:t>——  JAVA</a:t>
            </a:r>
            <a:r>
              <a:rPr lang="zh-CN" altLang="en-US" sz="3200" b="1">
                <a:solidFill>
                  <a:srgbClr val="0000FF"/>
                </a:solidFill>
                <a:latin typeface="华文楷体" panose="02010600040101010101" pitchFamily="2" charset="-122"/>
                <a:ea typeface="华文楷体" panose="02010600040101010101" pitchFamily="2" charset="-122"/>
              </a:rPr>
              <a:t>运行环境</a:t>
            </a:r>
          </a:p>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多进程多线程 </a:t>
            </a:r>
            <a:r>
              <a:rPr lang="en-US" altLang="zh-CN" sz="3200" b="1">
                <a:solidFill>
                  <a:srgbClr val="0000FF"/>
                </a:solidFill>
                <a:latin typeface="华文楷体" panose="02010600040101010101" pitchFamily="2" charset="-122"/>
                <a:ea typeface="华文楷体" panose="02010600040101010101" pitchFamily="2" charset="-122"/>
              </a:rPr>
              <a:t>—— Windows2000</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Solaris Linux</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Mach </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OS/2</a:t>
            </a:r>
          </a:p>
        </p:txBody>
      </p:sp>
      <p:sp>
        <p:nvSpPr>
          <p:cNvPr id="324612" name="Text Box 4">
            <a:extLst>
              <a:ext uri="{FF2B5EF4-FFF2-40B4-BE49-F238E27FC236}">
                <a16:creationId xmlns:a16="http://schemas.microsoft.com/office/drawing/2014/main" id="{F681C43F-ED55-E34F-A19E-A3B5E7227088}"/>
              </a:ext>
            </a:extLst>
          </p:cNvPr>
          <p:cNvSpPr txBox="1">
            <a:spLocks noChangeArrowheads="1"/>
          </p:cNvSpPr>
          <p:nvPr/>
        </p:nvSpPr>
        <p:spPr bwMode="auto">
          <a:xfrm>
            <a:off x="2057400" y="762000"/>
            <a:ext cx="8534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FF0000"/>
                </a:solidFill>
                <a:latin typeface="华文楷体" panose="02010600040101010101" pitchFamily="2" charset="-122"/>
                <a:ea typeface="华文楷体" panose="02010600040101010101" pitchFamily="2" charset="-122"/>
              </a:rPr>
              <a:t>6</a:t>
            </a:r>
            <a:r>
              <a:rPr lang="zh-CN" altLang="en-US" sz="3600" b="1">
                <a:solidFill>
                  <a:srgbClr val="FF0000"/>
                </a:solidFill>
                <a:latin typeface="华文楷体" panose="02010600040101010101" pitchFamily="2" charset="-122"/>
                <a:ea typeface="华文楷体" panose="02010600040101010101" pitchFamily="2" charset="-122"/>
              </a:rPr>
              <a:t>、线程的基本状态</a:t>
            </a:r>
          </a:p>
          <a:p>
            <a:pPr eaLnBrk="1" hangingPunct="1">
              <a:spcBef>
                <a:spcPct val="50000"/>
              </a:spcBef>
            </a:pPr>
            <a:r>
              <a:rPr lang="zh-CN" altLang="en-US" sz="3200" b="1">
                <a:solidFill>
                  <a:srgbClr val="000000"/>
                </a:solidFill>
                <a:latin typeface="华文楷体" panose="02010600040101010101" pitchFamily="2" charset="-122"/>
                <a:ea typeface="华文楷体" panose="02010600040101010101" pitchFamily="2" charset="-122"/>
              </a:rPr>
              <a:t>     就绪、阻塞、执行。</a:t>
            </a:r>
          </a:p>
        </p:txBody>
      </p:sp>
      <p:sp>
        <p:nvSpPr>
          <p:cNvPr id="152580" name="Text Box 6">
            <a:extLst>
              <a:ext uri="{FF2B5EF4-FFF2-40B4-BE49-F238E27FC236}">
                <a16:creationId xmlns:a16="http://schemas.microsoft.com/office/drawing/2014/main" id="{361B8AC9-8FB8-6747-A67A-708DE67FB986}"/>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2581" name="灯片编号占位符 3">
            <a:extLst>
              <a:ext uri="{FF2B5EF4-FFF2-40B4-BE49-F238E27FC236}">
                <a16:creationId xmlns:a16="http://schemas.microsoft.com/office/drawing/2014/main" id="{2A61FB88-911D-5D44-9DBB-698153D31462}"/>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015E2E1-A8F9-B943-BBC4-56604CBA88FB}" type="slidenum">
              <a:rPr lang="zh-CN" altLang="en-US" sz="1800"/>
              <a:pPr/>
              <a:t>45</a:t>
            </a:fld>
            <a:endParaRPr lang="en-US" altLang="zh-CN" sz="1800"/>
          </a:p>
        </p:txBody>
      </p:sp>
    </p:spTree>
    <p:extLst>
      <p:ext uri="{BB962C8B-B14F-4D97-AF65-F5344CB8AC3E}">
        <p14:creationId xmlns:p14="http://schemas.microsoft.com/office/powerpoint/2010/main" val="107954721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4612">
                                            <p:txEl>
                                              <p:pRg st="0" end="0"/>
                                            </p:txEl>
                                          </p:spTgt>
                                        </p:tgtEl>
                                        <p:attrNameLst>
                                          <p:attrName>style.visibility</p:attrName>
                                        </p:attrNameLst>
                                      </p:cBhvr>
                                      <p:to>
                                        <p:strVal val="visible"/>
                                      </p:to>
                                    </p:set>
                                    <p:animEffect transition="in" filter="barn(outVertical)">
                                      <p:cBhvr>
                                        <p:cTn id="7" dur="500"/>
                                        <p:tgtEl>
                                          <p:spTgt spid="324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4612">
                                            <p:txEl>
                                              <p:pRg st="1" end="1"/>
                                            </p:txEl>
                                          </p:spTgt>
                                        </p:tgtEl>
                                        <p:attrNameLst>
                                          <p:attrName>style.visibility</p:attrName>
                                        </p:attrNameLst>
                                      </p:cBhvr>
                                      <p:to>
                                        <p:strVal val="visible"/>
                                      </p:to>
                                    </p:set>
                                    <p:animEffect transition="in" filter="barn(outVertical)">
                                      <p:cBhvr>
                                        <p:cTn id="12" dur="500"/>
                                        <p:tgtEl>
                                          <p:spTgt spid="3246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4611">
                                            <p:txEl>
                                              <p:pRg st="0" end="0"/>
                                            </p:txEl>
                                          </p:spTgt>
                                        </p:tgtEl>
                                        <p:attrNameLst>
                                          <p:attrName>style.visibility</p:attrName>
                                        </p:attrNameLst>
                                      </p:cBhvr>
                                      <p:to>
                                        <p:strVal val="visible"/>
                                      </p:to>
                                    </p:set>
                                    <p:animEffect transition="in" filter="barn(outVertical)">
                                      <p:cBhvr>
                                        <p:cTn id="17" dur="500"/>
                                        <p:tgtEl>
                                          <p:spTgt spid="32461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4611">
                                            <p:txEl>
                                              <p:pRg st="1" end="1"/>
                                            </p:txEl>
                                          </p:spTgt>
                                        </p:tgtEl>
                                        <p:attrNameLst>
                                          <p:attrName>style.visibility</p:attrName>
                                        </p:attrNameLst>
                                      </p:cBhvr>
                                      <p:to>
                                        <p:strVal val="visible"/>
                                      </p:to>
                                    </p:set>
                                    <p:animEffect transition="in" filter="barn(outVertical)">
                                      <p:cBhvr>
                                        <p:cTn id="22" dur="500"/>
                                        <p:tgtEl>
                                          <p:spTgt spid="3246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24611">
                                            <p:txEl>
                                              <p:pRg st="2" end="2"/>
                                            </p:txEl>
                                          </p:spTgt>
                                        </p:tgtEl>
                                        <p:attrNameLst>
                                          <p:attrName>style.visibility</p:attrName>
                                        </p:attrNameLst>
                                      </p:cBhvr>
                                      <p:to>
                                        <p:strVal val="visible"/>
                                      </p:to>
                                    </p:set>
                                    <p:animEffect transition="in" filter="barn(outVertical)">
                                      <p:cBhvr>
                                        <p:cTn id="27" dur="500"/>
                                        <p:tgtEl>
                                          <p:spTgt spid="32461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24611">
                                            <p:txEl>
                                              <p:pRg st="3" end="3"/>
                                            </p:txEl>
                                          </p:spTgt>
                                        </p:tgtEl>
                                        <p:attrNameLst>
                                          <p:attrName>style.visibility</p:attrName>
                                        </p:attrNameLst>
                                      </p:cBhvr>
                                      <p:to>
                                        <p:strVal val="visible"/>
                                      </p:to>
                                    </p:set>
                                    <p:animEffect transition="in" filter="barn(outVertical)">
                                      <p:cBhvr>
                                        <p:cTn id="32" dur="500"/>
                                        <p:tgtEl>
                                          <p:spTgt spid="32461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24611">
                                            <p:txEl>
                                              <p:pRg st="4" end="4"/>
                                            </p:txEl>
                                          </p:spTgt>
                                        </p:tgtEl>
                                        <p:attrNameLst>
                                          <p:attrName>style.visibility</p:attrName>
                                        </p:attrNameLst>
                                      </p:cBhvr>
                                      <p:to>
                                        <p:strVal val="visible"/>
                                      </p:to>
                                    </p:set>
                                    <p:animEffect transition="in" filter="barn(outVertical)">
                                      <p:cBhvr>
                                        <p:cTn id="37" dur="500"/>
                                        <p:tgtEl>
                                          <p:spTgt spid="324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autoUpdateAnimBg="0"/>
      <p:bldP spid="324612"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a:extLst>
              <a:ext uri="{FF2B5EF4-FFF2-40B4-BE49-F238E27FC236}">
                <a16:creationId xmlns:a16="http://schemas.microsoft.com/office/drawing/2014/main" id="{773792B1-919F-DF4F-B47B-B358B8CC5AC1}"/>
              </a:ext>
            </a:extLst>
          </p:cNvPr>
          <p:cNvGrpSpPr>
            <a:grpSpLocks/>
          </p:cNvGrpSpPr>
          <p:nvPr/>
        </p:nvGrpSpPr>
        <p:grpSpPr bwMode="auto">
          <a:xfrm>
            <a:off x="2495550" y="754064"/>
            <a:ext cx="7196138" cy="5162551"/>
            <a:chOff x="612" y="656"/>
            <a:chExt cx="4533" cy="3252"/>
          </a:xfrm>
        </p:grpSpPr>
        <p:sp>
          <p:nvSpPr>
            <p:cNvPr id="153612" name="Oval 4">
              <a:extLst>
                <a:ext uri="{FF2B5EF4-FFF2-40B4-BE49-F238E27FC236}">
                  <a16:creationId xmlns:a16="http://schemas.microsoft.com/office/drawing/2014/main" id="{F9C2A257-64E1-FD43-B290-A92B5C309B10}"/>
                </a:ext>
              </a:extLst>
            </p:cNvPr>
            <p:cNvSpPr>
              <a:spLocks noChangeArrowheads="1"/>
            </p:cNvSpPr>
            <p:nvPr/>
          </p:nvSpPr>
          <p:spPr bwMode="auto">
            <a:xfrm>
              <a:off x="2339" y="656"/>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备用</a:t>
              </a:r>
            </a:p>
          </p:txBody>
        </p:sp>
        <p:sp>
          <p:nvSpPr>
            <p:cNvPr id="153613" name="Oval 5">
              <a:extLst>
                <a:ext uri="{FF2B5EF4-FFF2-40B4-BE49-F238E27FC236}">
                  <a16:creationId xmlns:a16="http://schemas.microsoft.com/office/drawing/2014/main" id="{597E0953-A775-F14F-9C16-99D4AE6D3B2D}"/>
                </a:ext>
              </a:extLst>
            </p:cNvPr>
            <p:cNvSpPr>
              <a:spLocks noChangeArrowheads="1"/>
            </p:cNvSpPr>
            <p:nvPr/>
          </p:nvSpPr>
          <p:spPr bwMode="auto">
            <a:xfrm>
              <a:off x="612" y="1622"/>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就绪</a:t>
              </a:r>
            </a:p>
          </p:txBody>
        </p:sp>
        <p:sp>
          <p:nvSpPr>
            <p:cNvPr id="153614" name="Oval 6">
              <a:extLst>
                <a:ext uri="{FF2B5EF4-FFF2-40B4-BE49-F238E27FC236}">
                  <a16:creationId xmlns:a16="http://schemas.microsoft.com/office/drawing/2014/main" id="{E4CAB331-B2D4-5E4E-978E-77C9B5F847CD}"/>
                </a:ext>
              </a:extLst>
            </p:cNvPr>
            <p:cNvSpPr>
              <a:spLocks noChangeArrowheads="1"/>
            </p:cNvSpPr>
            <p:nvPr/>
          </p:nvSpPr>
          <p:spPr bwMode="auto">
            <a:xfrm>
              <a:off x="657" y="3073"/>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转换</a:t>
              </a:r>
            </a:p>
          </p:txBody>
        </p:sp>
        <p:sp>
          <p:nvSpPr>
            <p:cNvPr id="153615" name="Oval 7">
              <a:extLst>
                <a:ext uri="{FF2B5EF4-FFF2-40B4-BE49-F238E27FC236}">
                  <a16:creationId xmlns:a16="http://schemas.microsoft.com/office/drawing/2014/main" id="{5CAC26FB-4A32-9D4E-8FBC-B68BC2DF4067}"/>
                </a:ext>
              </a:extLst>
            </p:cNvPr>
            <p:cNvSpPr>
              <a:spLocks noChangeArrowheads="1"/>
            </p:cNvSpPr>
            <p:nvPr/>
          </p:nvSpPr>
          <p:spPr bwMode="auto">
            <a:xfrm>
              <a:off x="2384" y="3073"/>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等待</a:t>
              </a:r>
            </a:p>
          </p:txBody>
        </p:sp>
        <p:sp>
          <p:nvSpPr>
            <p:cNvPr id="153616" name="Oval 8">
              <a:extLst>
                <a:ext uri="{FF2B5EF4-FFF2-40B4-BE49-F238E27FC236}">
                  <a16:creationId xmlns:a16="http://schemas.microsoft.com/office/drawing/2014/main" id="{F5C1623D-4C9D-F147-96BB-497871DBEAE5}"/>
                </a:ext>
              </a:extLst>
            </p:cNvPr>
            <p:cNvSpPr>
              <a:spLocks noChangeArrowheads="1"/>
            </p:cNvSpPr>
            <p:nvPr/>
          </p:nvSpPr>
          <p:spPr bwMode="auto">
            <a:xfrm>
              <a:off x="4244" y="1609"/>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运行</a:t>
              </a:r>
            </a:p>
          </p:txBody>
        </p:sp>
        <p:sp>
          <p:nvSpPr>
            <p:cNvPr id="153617" name="Oval 9">
              <a:extLst>
                <a:ext uri="{FF2B5EF4-FFF2-40B4-BE49-F238E27FC236}">
                  <a16:creationId xmlns:a16="http://schemas.microsoft.com/office/drawing/2014/main" id="{5E47264C-CE5C-B94B-AA62-57112098963F}"/>
                </a:ext>
              </a:extLst>
            </p:cNvPr>
            <p:cNvSpPr>
              <a:spLocks noChangeArrowheads="1"/>
            </p:cNvSpPr>
            <p:nvPr/>
          </p:nvSpPr>
          <p:spPr bwMode="auto">
            <a:xfrm>
              <a:off x="4377" y="3151"/>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终止</a:t>
              </a:r>
            </a:p>
          </p:txBody>
        </p:sp>
        <p:sp>
          <p:nvSpPr>
            <p:cNvPr id="153618" name="Line 11">
              <a:extLst>
                <a:ext uri="{FF2B5EF4-FFF2-40B4-BE49-F238E27FC236}">
                  <a16:creationId xmlns:a16="http://schemas.microsoft.com/office/drawing/2014/main" id="{51090515-1B80-D44B-839E-4827A9DC1769}"/>
                </a:ext>
              </a:extLst>
            </p:cNvPr>
            <p:cNvSpPr>
              <a:spLocks noChangeShapeType="1"/>
            </p:cNvSpPr>
            <p:nvPr/>
          </p:nvSpPr>
          <p:spPr bwMode="auto">
            <a:xfrm flipH="1">
              <a:off x="1383" y="1797"/>
              <a:ext cx="285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19" name="Line 13">
              <a:extLst>
                <a:ext uri="{FF2B5EF4-FFF2-40B4-BE49-F238E27FC236}">
                  <a16:creationId xmlns:a16="http://schemas.microsoft.com/office/drawing/2014/main" id="{8FC53874-A4CE-954C-9EA9-E90AEBC6335A}"/>
                </a:ext>
              </a:extLst>
            </p:cNvPr>
            <p:cNvSpPr>
              <a:spLocks noChangeShapeType="1"/>
            </p:cNvSpPr>
            <p:nvPr/>
          </p:nvSpPr>
          <p:spPr bwMode="auto">
            <a:xfrm flipV="1">
              <a:off x="1156" y="935"/>
              <a:ext cx="1225" cy="726"/>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0" name="Line 14">
              <a:extLst>
                <a:ext uri="{FF2B5EF4-FFF2-40B4-BE49-F238E27FC236}">
                  <a16:creationId xmlns:a16="http://schemas.microsoft.com/office/drawing/2014/main" id="{AE6F3049-22C9-4641-8F5F-FAA6F10D716D}"/>
                </a:ext>
              </a:extLst>
            </p:cNvPr>
            <p:cNvSpPr>
              <a:spLocks noChangeShapeType="1"/>
            </p:cNvSpPr>
            <p:nvPr/>
          </p:nvSpPr>
          <p:spPr bwMode="auto">
            <a:xfrm>
              <a:off x="3061" y="890"/>
              <a:ext cx="1361" cy="771"/>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153621" name="Line 15">
              <a:extLst>
                <a:ext uri="{FF2B5EF4-FFF2-40B4-BE49-F238E27FC236}">
                  <a16:creationId xmlns:a16="http://schemas.microsoft.com/office/drawing/2014/main" id="{325F7E2C-A471-4C4E-A95A-352C96E84271}"/>
                </a:ext>
              </a:extLst>
            </p:cNvPr>
            <p:cNvSpPr>
              <a:spLocks noChangeShapeType="1"/>
            </p:cNvSpPr>
            <p:nvPr/>
          </p:nvSpPr>
          <p:spPr bwMode="auto">
            <a:xfrm>
              <a:off x="4649" y="2024"/>
              <a:ext cx="0" cy="113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2" name="Line 16">
              <a:extLst>
                <a:ext uri="{FF2B5EF4-FFF2-40B4-BE49-F238E27FC236}">
                  <a16:creationId xmlns:a16="http://schemas.microsoft.com/office/drawing/2014/main" id="{211B7A94-0AA1-5244-9DCF-4E68DE371B94}"/>
                </a:ext>
              </a:extLst>
            </p:cNvPr>
            <p:cNvSpPr>
              <a:spLocks noChangeShapeType="1"/>
            </p:cNvSpPr>
            <p:nvPr/>
          </p:nvSpPr>
          <p:spPr bwMode="auto">
            <a:xfrm flipH="1">
              <a:off x="3016" y="1979"/>
              <a:ext cx="1406" cy="113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3" name="Line 17">
              <a:extLst>
                <a:ext uri="{FF2B5EF4-FFF2-40B4-BE49-F238E27FC236}">
                  <a16:creationId xmlns:a16="http://schemas.microsoft.com/office/drawing/2014/main" id="{6DEB0453-1070-724F-A2F5-3D79CB698505}"/>
                </a:ext>
              </a:extLst>
            </p:cNvPr>
            <p:cNvSpPr>
              <a:spLocks noChangeShapeType="1"/>
            </p:cNvSpPr>
            <p:nvPr/>
          </p:nvSpPr>
          <p:spPr bwMode="auto">
            <a:xfrm flipH="1">
              <a:off x="1428" y="3248"/>
              <a:ext cx="952"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4" name="Line 18">
              <a:extLst>
                <a:ext uri="{FF2B5EF4-FFF2-40B4-BE49-F238E27FC236}">
                  <a16:creationId xmlns:a16="http://schemas.microsoft.com/office/drawing/2014/main" id="{A0C62C3C-8740-5041-B6AC-4D14CE2EE05F}"/>
                </a:ext>
              </a:extLst>
            </p:cNvPr>
            <p:cNvSpPr>
              <a:spLocks noChangeShapeType="1"/>
            </p:cNvSpPr>
            <p:nvPr/>
          </p:nvSpPr>
          <p:spPr bwMode="auto">
            <a:xfrm flipV="1">
              <a:off x="975" y="2024"/>
              <a:ext cx="0" cy="104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5" name="Line 19">
              <a:extLst>
                <a:ext uri="{FF2B5EF4-FFF2-40B4-BE49-F238E27FC236}">
                  <a16:creationId xmlns:a16="http://schemas.microsoft.com/office/drawing/2014/main" id="{2FD36FEC-378E-804B-997F-8978D3D48052}"/>
                </a:ext>
              </a:extLst>
            </p:cNvPr>
            <p:cNvSpPr>
              <a:spLocks noChangeShapeType="1"/>
            </p:cNvSpPr>
            <p:nvPr/>
          </p:nvSpPr>
          <p:spPr bwMode="auto">
            <a:xfrm flipH="1" flipV="1">
              <a:off x="1292" y="1979"/>
              <a:ext cx="1225" cy="113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6" name="Text Box 20">
              <a:extLst>
                <a:ext uri="{FF2B5EF4-FFF2-40B4-BE49-F238E27FC236}">
                  <a16:creationId xmlns:a16="http://schemas.microsoft.com/office/drawing/2014/main" id="{D8D82CF9-46E5-C14F-8802-8CB404C2340C}"/>
                </a:ext>
              </a:extLst>
            </p:cNvPr>
            <p:cNvSpPr txBox="1">
              <a:spLocks noChangeArrowheads="1"/>
            </p:cNvSpPr>
            <p:nvPr/>
          </p:nvSpPr>
          <p:spPr bwMode="auto">
            <a:xfrm>
              <a:off x="4694" y="2251"/>
              <a:ext cx="31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终止</a:t>
              </a:r>
            </a:p>
          </p:txBody>
        </p:sp>
        <p:sp>
          <p:nvSpPr>
            <p:cNvPr id="153627" name="Text Box 21">
              <a:extLst>
                <a:ext uri="{FF2B5EF4-FFF2-40B4-BE49-F238E27FC236}">
                  <a16:creationId xmlns:a16="http://schemas.microsoft.com/office/drawing/2014/main" id="{C7CEFCDE-6C20-9C46-ADAF-232519391F95}"/>
                </a:ext>
              </a:extLst>
            </p:cNvPr>
            <p:cNvSpPr txBox="1">
              <a:spLocks noChangeArrowheads="1"/>
            </p:cNvSpPr>
            <p:nvPr/>
          </p:nvSpPr>
          <p:spPr bwMode="auto">
            <a:xfrm>
              <a:off x="612" y="2115"/>
              <a:ext cx="272"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资源可用</a:t>
              </a:r>
            </a:p>
          </p:txBody>
        </p:sp>
        <p:sp>
          <p:nvSpPr>
            <p:cNvPr id="153628" name="Text Box 22">
              <a:extLst>
                <a:ext uri="{FF2B5EF4-FFF2-40B4-BE49-F238E27FC236}">
                  <a16:creationId xmlns:a16="http://schemas.microsoft.com/office/drawing/2014/main" id="{07158250-A4B3-0A46-9164-62EDF2B596F2}"/>
                </a:ext>
              </a:extLst>
            </p:cNvPr>
            <p:cNvSpPr txBox="1">
              <a:spLocks noChangeArrowheads="1"/>
            </p:cNvSpPr>
            <p:nvPr/>
          </p:nvSpPr>
          <p:spPr bwMode="auto">
            <a:xfrm>
              <a:off x="1383" y="3385"/>
              <a:ext cx="113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解除阻塞  资源不可用</a:t>
              </a:r>
            </a:p>
          </p:txBody>
        </p:sp>
        <p:sp>
          <p:nvSpPr>
            <p:cNvPr id="153629" name="Text Box 23">
              <a:extLst>
                <a:ext uri="{FF2B5EF4-FFF2-40B4-BE49-F238E27FC236}">
                  <a16:creationId xmlns:a16="http://schemas.microsoft.com/office/drawing/2014/main" id="{F6B6092B-0B90-CD49-8464-9F9246C60870}"/>
                </a:ext>
              </a:extLst>
            </p:cNvPr>
            <p:cNvSpPr txBox="1">
              <a:spLocks noChangeArrowheads="1"/>
            </p:cNvSpPr>
            <p:nvPr/>
          </p:nvSpPr>
          <p:spPr bwMode="auto">
            <a:xfrm>
              <a:off x="3424" y="2750"/>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阻塞</a:t>
              </a:r>
              <a:r>
                <a:rPr lang="en-US" altLang="zh-CN" b="1">
                  <a:solidFill>
                    <a:srgbClr val="0000FF"/>
                  </a:solidFill>
                </a:rPr>
                <a:t>/</a:t>
              </a:r>
              <a:r>
                <a:rPr lang="zh-CN" altLang="en-US" b="1">
                  <a:solidFill>
                    <a:srgbClr val="0000FF"/>
                  </a:solidFill>
                </a:rPr>
                <a:t>挂起</a:t>
              </a:r>
            </a:p>
          </p:txBody>
        </p:sp>
        <p:sp>
          <p:nvSpPr>
            <p:cNvPr id="153630" name="Text Box 24">
              <a:extLst>
                <a:ext uri="{FF2B5EF4-FFF2-40B4-BE49-F238E27FC236}">
                  <a16:creationId xmlns:a16="http://schemas.microsoft.com/office/drawing/2014/main" id="{207F2BAB-E49C-924B-9421-4C550C5A8C16}"/>
                </a:ext>
              </a:extLst>
            </p:cNvPr>
            <p:cNvSpPr txBox="1">
              <a:spLocks noChangeArrowheads="1"/>
            </p:cNvSpPr>
            <p:nvPr/>
          </p:nvSpPr>
          <p:spPr bwMode="auto">
            <a:xfrm>
              <a:off x="2426" y="1464"/>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剥夺</a:t>
              </a:r>
            </a:p>
          </p:txBody>
        </p:sp>
        <p:sp>
          <p:nvSpPr>
            <p:cNvPr id="153631" name="Text Box 25">
              <a:extLst>
                <a:ext uri="{FF2B5EF4-FFF2-40B4-BE49-F238E27FC236}">
                  <a16:creationId xmlns:a16="http://schemas.microsoft.com/office/drawing/2014/main" id="{6ED5A820-488F-4846-BA7F-9E6014C2322E}"/>
                </a:ext>
              </a:extLst>
            </p:cNvPr>
            <p:cNvSpPr txBox="1">
              <a:spLocks noChangeArrowheads="1"/>
            </p:cNvSpPr>
            <p:nvPr/>
          </p:nvSpPr>
          <p:spPr bwMode="auto">
            <a:xfrm>
              <a:off x="3560" y="845"/>
              <a:ext cx="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切换</a:t>
              </a:r>
            </a:p>
          </p:txBody>
        </p:sp>
        <p:sp>
          <p:nvSpPr>
            <p:cNvPr id="153632" name="Text Box 26">
              <a:extLst>
                <a:ext uri="{FF2B5EF4-FFF2-40B4-BE49-F238E27FC236}">
                  <a16:creationId xmlns:a16="http://schemas.microsoft.com/office/drawing/2014/main" id="{2D530C96-BFB5-4848-AE93-C13A161C8FE5}"/>
                </a:ext>
              </a:extLst>
            </p:cNvPr>
            <p:cNvSpPr txBox="1">
              <a:spLocks noChangeArrowheads="1"/>
            </p:cNvSpPr>
            <p:nvPr/>
          </p:nvSpPr>
          <p:spPr bwMode="auto">
            <a:xfrm>
              <a:off x="975" y="1010"/>
              <a:ext cx="9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选择运行</a:t>
              </a:r>
            </a:p>
          </p:txBody>
        </p:sp>
        <p:sp>
          <p:nvSpPr>
            <p:cNvPr id="153633" name="Text Box 27">
              <a:extLst>
                <a:ext uri="{FF2B5EF4-FFF2-40B4-BE49-F238E27FC236}">
                  <a16:creationId xmlns:a16="http://schemas.microsoft.com/office/drawing/2014/main" id="{E52720AA-F384-EF40-AA45-2A35D1EF9044}"/>
                </a:ext>
              </a:extLst>
            </p:cNvPr>
            <p:cNvSpPr txBox="1">
              <a:spLocks noChangeArrowheads="1"/>
            </p:cNvSpPr>
            <p:nvPr/>
          </p:nvSpPr>
          <p:spPr bwMode="auto">
            <a:xfrm>
              <a:off x="1792" y="2069"/>
              <a:ext cx="126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解除阻塞 </a:t>
              </a:r>
              <a:r>
                <a:rPr lang="en-US" altLang="zh-CN" b="1">
                  <a:solidFill>
                    <a:srgbClr val="0000FF"/>
                  </a:solidFill>
                </a:rPr>
                <a:t>/</a:t>
              </a:r>
              <a:r>
                <a:rPr lang="zh-CN" altLang="en-US" b="1">
                  <a:solidFill>
                    <a:srgbClr val="0000FF"/>
                  </a:solidFill>
                </a:rPr>
                <a:t>恢复 资源可用</a:t>
              </a:r>
            </a:p>
          </p:txBody>
        </p:sp>
      </p:grpSp>
      <p:sp>
        <p:nvSpPr>
          <p:cNvPr id="153603" name="Text Box 29">
            <a:extLst>
              <a:ext uri="{FF2B5EF4-FFF2-40B4-BE49-F238E27FC236}">
                <a16:creationId xmlns:a16="http://schemas.microsoft.com/office/drawing/2014/main" id="{3F3159CD-118D-574D-8ACC-D65AD7AB24FD}"/>
              </a:ext>
            </a:extLst>
          </p:cNvPr>
          <p:cNvSpPr txBox="1">
            <a:spLocks noChangeArrowheads="1"/>
          </p:cNvSpPr>
          <p:nvPr/>
        </p:nvSpPr>
        <p:spPr bwMode="auto">
          <a:xfrm>
            <a:off x="3576639" y="6223001"/>
            <a:ext cx="6840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Windows 2000</a:t>
            </a:r>
            <a:r>
              <a:rPr lang="zh-CN" altLang="en-US" sz="2800" b="1">
                <a:solidFill>
                  <a:srgbClr val="0000FF"/>
                </a:solidFill>
              </a:rPr>
              <a:t>线程状态</a:t>
            </a:r>
          </a:p>
        </p:txBody>
      </p:sp>
      <p:grpSp>
        <p:nvGrpSpPr>
          <p:cNvPr id="3" name="Group 34">
            <a:extLst>
              <a:ext uri="{FF2B5EF4-FFF2-40B4-BE49-F238E27FC236}">
                <a16:creationId xmlns:a16="http://schemas.microsoft.com/office/drawing/2014/main" id="{BA1265EC-80B0-9B48-8097-E08AC2204E43}"/>
              </a:ext>
            </a:extLst>
          </p:cNvPr>
          <p:cNvGrpSpPr>
            <a:grpSpLocks/>
          </p:cNvGrpSpPr>
          <p:nvPr/>
        </p:nvGrpSpPr>
        <p:grpSpPr bwMode="auto">
          <a:xfrm>
            <a:off x="2063750" y="692151"/>
            <a:ext cx="8280400" cy="1600200"/>
            <a:chOff x="340" y="436"/>
            <a:chExt cx="5216" cy="1008"/>
          </a:xfrm>
        </p:grpSpPr>
        <p:sp>
          <p:nvSpPr>
            <p:cNvPr id="153610" name="Rectangle 30">
              <a:extLst>
                <a:ext uri="{FF2B5EF4-FFF2-40B4-BE49-F238E27FC236}">
                  <a16:creationId xmlns:a16="http://schemas.microsoft.com/office/drawing/2014/main" id="{72120F0E-F8A0-6D48-BC45-08EAD22786E6}"/>
                </a:ext>
              </a:extLst>
            </p:cNvPr>
            <p:cNvSpPr>
              <a:spLocks noChangeArrowheads="1"/>
            </p:cNvSpPr>
            <p:nvPr/>
          </p:nvSpPr>
          <p:spPr bwMode="auto">
            <a:xfrm>
              <a:off x="340" y="1153"/>
              <a:ext cx="116" cy="291"/>
            </a:xfrm>
            <a:prstGeom prst="rect">
              <a:avLst/>
            </a:prstGeom>
            <a:noFill/>
            <a:ln w="28575">
              <a:solidFill>
                <a:srgbClr val="0000FF"/>
              </a:solidFill>
              <a:prstDash val="dash"/>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3611" name="Text Box 31">
              <a:extLst>
                <a:ext uri="{FF2B5EF4-FFF2-40B4-BE49-F238E27FC236}">
                  <a16:creationId xmlns:a16="http://schemas.microsoft.com/office/drawing/2014/main" id="{35BCB0AD-C414-E242-A512-D780C97A3F32}"/>
                </a:ext>
              </a:extLst>
            </p:cNvPr>
            <p:cNvSpPr txBox="1">
              <a:spLocks noChangeArrowheads="1"/>
            </p:cNvSpPr>
            <p:nvPr/>
          </p:nvSpPr>
          <p:spPr bwMode="auto">
            <a:xfrm>
              <a:off x="4785" y="43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CC3399"/>
                  </a:solidFill>
                </a:rPr>
                <a:t>可运行</a:t>
              </a:r>
            </a:p>
          </p:txBody>
        </p:sp>
      </p:grpSp>
      <p:grpSp>
        <p:nvGrpSpPr>
          <p:cNvPr id="4" name="Group 35">
            <a:extLst>
              <a:ext uri="{FF2B5EF4-FFF2-40B4-BE49-F238E27FC236}">
                <a16:creationId xmlns:a16="http://schemas.microsoft.com/office/drawing/2014/main" id="{C523C5A0-77C2-B844-BC8B-A5AC53FF696F}"/>
              </a:ext>
            </a:extLst>
          </p:cNvPr>
          <p:cNvGrpSpPr>
            <a:grpSpLocks/>
          </p:cNvGrpSpPr>
          <p:nvPr/>
        </p:nvGrpSpPr>
        <p:grpSpPr bwMode="auto">
          <a:xfrm>
            <a:off x="2063750" y="4783138"/>
            <a:ext cx="8496300" cy="1454150"/>
            <a:chOff x="340" y="3013"/>
            <a:chExt cx="5352" cy="916"/>
          </a:xfrm>
        </p:grpSpPr>
        <p:sp>
          <p:nvSpPr>
            <p:cNvPr id="153608" name="Rectangle 32">
              <a:extLst>
                <a:ext uri="{FF2B5EF4-FFF2-40B4-BE49-F238E27FC236}">
                  <a16:creationId xmlns:a16="http://schemas.microsoft.com/office/drawing/2014/main" id="{29096D05-7F79-CA49-90F6-6F493C55F665}"/>
                </a:ext>
              </a:extLst>
            </p:cNvPr>
            <p:cNvSpPr>
              <a:spLocks noChangeArrowheads="1"/>
            </p:cNvSpPr>
            <p:nvPr/>
          </p:nvSpPr>
          <p:spPr bwMode="auto">
            <a:xfrm>
              <a:off x="340" y="3013"/>
              <a:ext cx="116" cy="291"/>
            </a:xfrm>
            <a:prstGeom prst="rect">
              <a:avLst/>
            </a:prstGeom>
            <a:noFill/>
            <a:ln w="28575">
              <a:solidFill>
                <a:srgbClr val="0000FF"/>
              </a:solidFill>
              <a:prstDash val="sysDot"/>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3609" name="Text Box 33">
              <a:extLst>
                <a:ext uri="{FF2B5EF4-FFF2-40B4-BE49-F238E27FC236}">
                  <a16:creationId xmlns:a16="http://schemas.microsoft.com/office/drawing/2014/main" id="{4E1E1003-D411-D649-92E5-166D2DAC9BD3}"/>
                </a:ext>
              </a:extLst>
            </p:cNvPr>
            <p:cNvSpPr txBox="1">
              <a:spLocks noChangeArrowheads="1"/>
            </p:cNvSpPr>
            <p:nvPr/>
          </p:nvSpPr>
          <p:spPr bwMode="auto">
            <a:xfrm>
              <a:off x="4604" y="3641"/>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CC3399"/>
                  </a:solidFill>
                </a:rPr>
                <a:t>不可运行</a:t>
              </a:r>
            </a:p>
          </p:txBody>
        </p:sp>
      </p:grpSp>
      <p:sp>
        <p:nvSpPr>
          <p:cNvPr id="153606" name="Text Box 38">
            <a:extLst>
              <a:ext uri="{FF2B5EF4-FFF2-40B4-BE49-F238E27FC236}">
                <a16:creationId xmlns:a16="http://schemas.microsoft.com/office/drawing/2014/main" id="{E24DE1FD-831E-6A46-9777-5774B3EF7E60}"/>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3607" name="灯片编号占位符 3">
            <a:extLst>
              <a:ext uri="{FF2B5EF4-FFF2-40B4-BE49-F238E27FC236}">
                <a16:creationId xmlns:a16="http://schemas.microsoft.com/office/drawing/2014/main" id="{4F08A58C-D6B4-9D45-96B6-F3F2DBD8CC4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371250C-2980-A94E-ADCF-D667052699DA}" type="slidenum">
              <a:rPr lang="zh-CN" altLang="en-US" sz="1800"/>
              <a:pPr/>
              <a:t>46</a:t>
            </a:fld>
            <a:endParaRPr lang="en-US" altLang="zh-CN" sz="1800"/>
          </a:p>
        </p:txBody>
      </p:sp>
    </p:spTree>
    <p:extLst>
      <p:ext uri="{BB962C8B-B14F-4D97-AF65-F5344CB8AC3E}">
        <p14:creationId xmlns:p14="http://schemas.microsoft.com/office/powerpoint/2010/main" val="77460002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Oval 4">
            <a:extLst>
              <a:ext uri="{FF2B5EF4-FFF2-40B4-BE49-F238E27FC236}">
                <a16:creationId xmlns:a16="http://schemas.microsoft.com/office/drawing/2014/main" id="{525CFA21-886B-AC40-9D37-0BF1F931B83D}"/>
              </a:ext>
            </a:extLst>
          </p:cNvPr>
          <p:cNvSpPr>
            <a:spLocks noChangeArrowheads="1"/>
          </p:cNvSpPr>
          <p:nvPr/>
        </p:nvSpPr>
        <p:spPr bwMode="auto">
          <a:xfrm>
            <a:off x="3432175" y="1052563"/>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7" name="Oval 5">
            <a:extLst>
              <a:ext uri="{FF2B5EF4-FFF2-40B4-BE49-F238E27FC236}">
                <a16:creationId xmlns:a16="http://schemas.microsoft.com/office/drawing/2014/main" id="{1C3AE588-1A39-9D4B-A852-020F8C6CE3E8}"/>
              </a:ext>
            </a:extLst>
          </p:cNvPr>
          <p:cNvSpPr>
            <a:spLocks noChangeArrowheads="1"/>
          </p:cNvSpPr>
          <p:nvPr/>
        </p:nvSpPr>
        <p:spPr bwMode="auto">
          <a:xfrm>
            <a:off x="3432175" y="263688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8" name="Oval 6">
            <a:extLst>
              <a:ext uri="{FF2B5EF4-FFF2-40B4-BE49-F238E27FC236}">
                <a16:creationId xmlns:a16="http://schemas.microsoft.com/office/drawing/2014/main" id="{1AF683AD-984E-BC4B-ABA1-6B78264C296C}"/>
              </a:ext>
            </a:extLst>
          </p:cNvPr>
          <p:cNvSpPr>
            <a:spLocks noChangeArrowheads="1"/>
          </p:cNvSpPr>
          <p:nvPr/>
        </p:nvSpPr>
        <p:spPr bwMode="auto">
          <a:xfrm>
            <a:off x="6169025" y="263688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9" name="Oval 7">
            <a:extLst>
              <a:ext uri="{FF2B5EF4-FFF2-40B4-BE49-F238E27FC236}">
                <a16:creationId xmlns:a16="http://schemas.microsoft.com/office/drawing/2014/main" id="{D60A13BC-D280-EC49-A002-1043D36C42E2}"/>
              </a:ext>
            </a:extLst>
          </p:cNvPr>
          <p:cNvSpPr>
            <a:spLocks noChangeArrowheads="1"/>
          </p:cNvSpPr>
          <p:nvPr/>
        </p:nvSpPr>
        <p:spPr bwMode="auto">
          <a:xfrm>
            <a:off x="8545513" y="263688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0" name="Oval 8">
            <a:extLst>
              <a:ext uri="{FF2B5EF4-FFF2-40B4-BE49-F238E27FC236}">
                <a16:creationId xmlns:a16="http://schemas.microsoft.com/office/drawing/2014/main" id="{0462051E-2A1A-EA47-941A-89E053970A9B}"/>
              </a:ext>
            </a:extLst>
          </p:cNvPr>
          <p:cNvSpPr>
            <a:spLocks noChangeArrowheads="1"/>
          </p:cNvSpPr>
          <p:nvPr/>
        </p:nvSpPr>
        <p:spPr bwMode="auto">
          <a:xfrm>
            <a:off x="4368800" y="4005313"/>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1" name="Oval 9">
            <a:extLst>
              <a:ext uri="{FF2B5EF4-FFF2-40B4-BE49-F238E27FC236}">
                <a16:creationId xmlns:a16="http://schemas.microsoft.com/office/drawing/2014/main" id="{7DB45DF8-42FA-CF46-B851-BEBCFA18D6B8}"/>
              </a:ext>
            </a:extLst>
          </p:cNvPr>
          <p:cNvSpPr>
            <a:spLocks noChangeArrowheads="1"/>
          </p:cNvSpPr>
          <p:nvPr/>
        </p:nvSpPr>
        <p:spPr bwMode="auto">
          <a:xfrm>
            <a:off x="4440238" y="515783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2" name="Line 10">
            <a:extLst>
              <a:ext uri="{FF2B5EF4-FFF2-40B4-BE49-F238E27FC236}">
                <a16:creationId xmlns:a16="http://schemas.microsoft.com/office/drawing/2014/main" id="{F75BAEB3-2804-6D4A-85E7-B798B3F26680}"/>
              </a:ext>
            </a:extLst>
          </p:cNvPr>
          <p:cNvSpPr>
            <a:spLocks noChangeShapeType="1"/>
          </p:cNvSpPr>
          <p:nvPr/>
        </p:nvSpPr>
        <p:spPr bwMode="auto">
          <a:xfrm>
            <a:off x="4079875" y="1628775"/>
            <a:ext cx="0" cy="107950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3" name="Line 11">
            <a:extLst>
              <a:ext uri="{FF2B5EF4-FFF2-40B4-BE49-F238E27FC236}">
                <a16:creationId xmlns:a16="http://schemas.microsoft.com/office/drawing/2014/main" id="{506F537A-8142-A941-91DB-0FD07E586BF8}"/>
              </a:ext>
            </a:extLst>
          </p:cNvPr>
          <p:cNvSpPr>
            <a:spLocks noChangeShapeType="1"/>
          </p:cNvSpPr>
          <p:nvPr/>
        </p:nvSpPr>
        <p:spPr bwMode="auto">
          <a:xfrm>
            <a:off x="2351089" y="2924175"/>
            <a:ext cx="108108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4" name="Line 12">
            <a:extLst>
              <a:ext uri="{FF2B5EF4-FFF2-40B4-BE49-F238E27FC236}">
                <a16:creationId xmlns:a16="http://schemas.microsoft.com/office/drawing/2014/main" id="{F2D54EDC-B454-294F-8587-20195C363F35}"/>
              </a:ext>
            </a:extLst>
          </p:cNvPr>
          <p:cNvSpPr>
            <a:spLocks noChangeShapeType="1"/>
          </p:cNvSpPr>
          <p:nvPr/>
        </p:nvSpPr>
        <p:spPr bwMode="auto">
          <a:xfrm>
            <a:off x="4727576" y="2924175"/>
            <a:ext cx="1439863"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5" name="Line 13">
            <a:extLst>
              <a:ext uri="{FF2B5EF4-FFF2-40B4-BE49-F238E27FC236}">
                <a16:creationId xmlns:a16="http://schemas.microsoft.com/office/drawing/2014/main" id="{BEF7C482-934F-7348-9AD6-B1DA235E77BE}"/>
              </a:ext>
            </a:extLst>
          </p:cNvPr>
          <p:cNvSpPr>
            <a:spLocks noChangeShapeType="1"/>
          </p:cNvSpPr>
          <p:nvPr/>
        </p:nvSpPr>
        <p:spPr bwMode="auto">
          <a:xfrm flipH="1">
            <a:off x="4656139" y="3068638"/>
            <a:ext cx="1584325"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6" name="Line 14">
            <a:extLst>
              <a:ext uri="{FF2B5EF4-FFF2-40B4-BE49-F238E27FC236}">
                <a16:creationId xmlns:a16="http://schemas.microsoft.com/office/drawing/2014/main" id="{E4C766E3-3F64-E54C-8153-1782B1B7C1D9}"/>
              </a:ext>
            </a:extLst>
          </p:cNvPr>
          <p:cNvSpPr>
            <a:spLocks noChangeShapeType="1"/>
          </p:cNvSpPr>
          <p:nvPr/>
        </p:nvSpPr>
        <p:spPr bwMode="auto">
          <a:xfrm>
            <a:off x="7464425" y="2924175"/>
            <a:ext cx="1079500"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7" name="Line 15">
            <a:extLst>
              <a:ext uri="{FF2B5EF4-FFF2-40B4-BE49-F238E27FC236}">
                <a16:creationId xmlns:a16="http://schemas.microsoft.com/office/drawing/2014/main" id="{5F3B275C-012C-BF42-9A6E-CD35D51C239F}"/>
              </a:ext>
            </a:extLst>
          </p:cNvPr>
          <p:cNvSpPr>
            <a:spLocks noChangeShapeType="1"/>
          </p:cNvSpPr>
          <p:nvPr/>
        </p:nvSpPr>
        <p:spPr bwMode="auto">
          <a:xfrm flipH="1" flipV="1">
            <a:off x="4583113" y="1484313"/>
            <a:ext cx="2017712" cy="12239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8" name="Line 16">
            <a:extLst>
              <a:ext uri="{FF2B5EF4-FFF2-40B4-BE49-F238E27FC236}">
                <a16:creationId xmlns:a16="http://schemas.microsoft.com/office/drawing/2014/main" id="{0753F74E-A976-D748-A301-634F59C01F2F}"/>
              </a:ext>
            </a:extLst>
          </p:cNvPr>
          <p:cNvSpPr>
            <a:spLocks noChangeShapeType="1"/>
          </p:cNvSpPr>
          <p:nvPr/>
        </p:nvSpPr>
        <p:spPr bwMode="auto">
          <a:xfrm flipH="1" flipV="1">
            <a:off x="4295775" y="3213101"/>
            <a:ext cx="431800" cy="9366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9" name="Line 17">
            <a:extLst>
              <a:ext uri="{FF2B5EF4-FFF2-40B4-BE49-F238E27FC236}">
                <a16:creationId xmlns:a16="http://schemas.microsoft.com/office/drawing/2014/main" id="{8269D095-BF69-734C-BEE0-E91F3AD1B0D5}"/>
              </a:ext>
            </a:extLst>
          </p:cNvPr>
          <p:cNvSpPr>
            <a:spLocks noChangeShapeType="1"/>
          </p:cNvSpPr>
          <p:nvPr/>
        </p:nvSpPr>
        <p:spPr bwMode="auto">
          <a:xfrm flipH="1">
            <a:off x="5591175" y="3213100"/>
            <a:ext cx="1081088" cy="107950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0" name="Line 18">
            <a:extLst>
              <a:ext uri="{FF2B5EF4-FFF2-40B4-BE49-F238E27FC236}">
                <a16:creationId xmlns:a16="http://schemas.microsoft.com/office/drawing/2014/main" id="{16112146-2AB9-6545-9AD2-BAA690F1D047}"/>
              </a:ext>
            </a:extLst>
          </p:cNvPr>
          <p:cNvSpPr>
            <a:spLocks noChangeShapeType="1"/>
          </p:cNvSpPr>
          <p:nvPr/>
        </p:nvSpPr>
        <p:spPr bwMode="auto">
          <a:xfrm flipH="1">
            <a:off x="5664201" y="3213101"/>
            <a:ext cx="1223963" cy="22320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1" name="Line 19">
            <a:extLst>
              <a:ext uri="{FF2B5EF4-FFF2-40B4-BE49-F238E27FC236}">
                <a16:creationId xmlns:a16="http://schemas.microsoft.com/office/drawing/2014/main" id="{F8D0A5DC-F730-C44E-BE57-98503250FBC9}"/>
              </a:ext>
            </a:extLst>
          </p:cNvPr>
          <p:cNvSpPr>
            <a:spLocks noChangeShapeType="1"/>
          </p:cNvSpPr>
          <p:nvPr/>
        </p:nvSpPr>
        <p:spPr bwMode="auto">
          <a:xfrm flipH="1" flipV="1">
            <a:off x="3719514" y="3213101"/>
            <a:ext cx="720725" cy="22320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2" name="Text Box 20">
            <a:extLst>
              <a:ext uri="{FF2B5EF4-FFF2-40B4-BE49-F238E27FC236}">
                <a16:creationId xmlns:a16="http://schemas.microsoft.com/office/drawing/2014/main" id="{5BD7DAE2-51B6-1541-8F37-D4A948B9E5F8}"/>
              </a:ext>
            </a:extLst>
          </p:cNvPr>
          <p:cNvSpPr txBox="1">
            <a:spLocks noChangeArrowheads="1"/>
          </p:cNvSpPr>
          <p:nvPr/>
        </p:nvSpPr>
        <p:spPr bwMode="auto">
          <a:xfrm>
            <a:off x="3721100" y="11715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暂停</a:t>
            </a:r>
          </a:p>
        </p:txBody>
      </p:sp>
      <p:sp>
        <p:nvSpPr>
          <p:cNvPr id="154643" name="Text Box 21">
            <a:extLst>
              <a:ext uri="{FF2B5EF4-FFF2-40B4-BE49-F238E27FC236}">
                <a16:creationId xmlns:a16="http://schemas.microsoft.com/office/drawing/2014/main" id="{7219CF7A-D8B0-834C-846C-7EDC72517B6F}"/>
              </a:ext>
            </a:extLst>
          </p:cNvPr>
          <p:cNvSpPr txBox="1">
            <a:spLocks noChangeArrowheads="1"/>
          </p:cNvSpPr>
          <p:nvPr/>
        </p:nvSpPr>
        <p:spPr bwMode="auto">
          <a:xfrm>
            <a:off x="3719513"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就绪</a:t>
            </a:r>
          </a:p>
        </p:txBody>
      </p:sp>
      <p:sp>
        <p:nvSpPr>
          <p:cNvPr id="154644" name="Text Box 22">
            <a:extLst>
              <a:ext uri="{FF2B5EF4-FFF2-40B4-BE49-F238E27FC236}">
                <a16:creationId xmlns:a16="http://schemas.microsoft.com/office/drawing/2014/main" id="{E5677856-468D-EC4A-838B-4F9743592E5D}"/>
              </a:ext>
            </a:extLst>
          </p:cNvPr>
          <p:cNvSpPr txBox="1">
            <a:spLocks noChangeArrowheads="1"/>
          </p:cNvSpPr>
          <p:nvPr/>
        </p:nvSpPr>
        <p:spPr bwMode="auto">
          <a:xfrm>
            <a:off x="6384925"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执行</a:t>
            </a:r>
          </a:p>
        </p:txBody>
      </p:sp>
      <p:sp>
        <p:nvSpPr>
          <p:cNvPr id="154645" name="Text Box 23">
            <a:extLst>
              <a:ext uri="{FF2B5EF4-FFF2-40B4-BE49-F238E27FC236}">
                <a16:creationId xmlns:a16="http://schemas.microsoft.com/office/drawing/2014/main" id="{F93BE7A8-E2C8-104F-ACC5-91F280C6D788}"/>
              </a:ext>
            </a:extLst>
          </p:cNvPr>
          <p:cNvSpPr txBox="1">
            <a:spLocks noChangeArrowheads="1"/>
          </p:cNvSpPr>
          <p:nvPr/>
        </p:nvSpPr>
        <p:spPr bwMode="auto">
          <a:xfrm>
            <a:off x="8761413"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僵死</a:t>
            </a:r>
          </a:p>
        </p:txBody>
      </p:sp>
      <p:sp>
        <p:nvSpPr>
          <p:cNvPr id="154646" name="Text Box 24">
            <a:extLst>
              <a:ext uri="{FF2B5EF4-FFF2-40B4-BE49-F238E27FC236}">
                <a16:creationId xmlns:a16="http://schemas.microsoft.com/office/drawing/2014/main" id="{F9E89C1B-F617-DB41-9292-EA68503F888C}"/>
              </a:ext>
            </a:extLst>
          </p:cNvPr>
          <p:cNvSpPr txBox="1">
            <a:spLocks noChangeArrowheads="1"/>
          </p:cNvSpPr>
          <p:nvPr/>
        </p:nvSpPr>
        <p:spPr bwMode="auto">
          <a:xfrm>
            <a:off x="4295775" y="41243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可中断的</a:t>
            </a:r>
          </a:p>
        </p:txBody>
      </p:sp>
      <p:sp>
        <p:nvSpPr>
          <p:cNvPr id="154647" name="Text Box 25">
            <a:extLst>
              <a:ext uri="{FF2B5EF4-FFF2-40B4-BE49-F238E27FC236}">
                <a16:creationId xmlns:a16="http://schemas.microsoft.com/office/drawing/2014/main" id="{EF3EC276-D604-5641-9943-01F9F3E6B793}"/>
              </a:ext>
            </a:extLst>
          </p:cNvPr>
          <p:cNvSpPr txBox="1">
            <a:spLocks noChangeArrowheads="1"/>
          </p:cNvSpPr>
          <p:nvPr/>
        </p:nvSpPr>
        <p:spPr bwMode="auto">
          <a:xfrm>
            <a:off x="4368800" y="527685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不可中断的</a:t>
            </a:r>
          </a:p>
        </p:txBody>
      </p:sp>
      <p:sp>
        <p:nvSpPr>
          <p:cNvPr id="154648" name="Text Box 26">
            <a:extLst>
              <a:ext uri="{FF2B5EF4-FFF2-40B4-BE49-F238E27FC236}">
                <a16:creationId xmlns:a16="http://schemas.microsoft.com/office/drawing/2014/main" id="{8BB85081-61A8-2742-AECB-D8CE743D89FC}"/>
              </a:ext>
            </a:extLst>
          </p:cNvPr>
          <p:cNvSpPr txBox="1">
            <a:spLocks noChangeArrowheads="1"/>
          </p:cNvSpPr>
          <p:nvPr/>
        </p:nvSpPr>
        <p:spPr bwMode="auto">
          <a:xfrm>
            <a:off x="2208213" y="24669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创建</a:t>
            </a:r>
          </a:p>
        </p:txBody>
      </p:sp>
      <p:sp>
        <p:nvSpPr>
          <p:cNvPr id="154649" name="Text Box 27">
            <a:extLst>
              <a:ext uri="{FF2B5EF4-FFF2-40B4-BE49-F238E27FC236}">
                <a16:creationId xmlns:a16="http://schemas.microsoft.com/office/drawing/2014/main" id="{E3EF9BC0-FCDC-ED4D-A796-BE55F94F3837}"/>
              </a:ext>
            </a:extLst>
          </p:cNvPr>
          <p:cNvSpPr txBox="1">
            <a:spLocks noChangeArrowheads="1"/>
          </p:cNvSpPr>
          <p:nvPr/>
        </p:nvSpPr>
        <p:spPr bwMode="auto">
          <a:xfrm>
            <a:off x="3359150" y="18923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a:t>
            </a:r>
          </a:p>
        </p:txBody>
      </p:sp>
      <p:sp>
        <p:nvSpPr>
          <p:cNvPr id="154650" name="Text Box 28">
            <a:extLst>
              <a:ext uri="{FF2B5EF4-FFF2-40B4-BE49-F238E27FC236}">
                <a16:creationId xmlns:a16="http://schemas.microsoft.com/office/drawing/2014/main" id="{C5E0CC21-BA1F-B44C-B567-A130AADE1468}"/>
              </a:ext>
            </a:extLst>
          </p:cNvPr>
          <p:cNvSpPr txBox="1">
            <a:spLocks noChangeArrowheads="1"/>
          </p:cNvSpPr>
          <p:nvPr/>
        </p:nvSpPr>
        <p:spPr bwMode="auto">
          <a:xfrm>
            <a:off x="7392988" y="24669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中止</a:t>
            </a:r>
          </a:p>
        </p:txBody>
      </p:sp>
      <p:sp>
        <p:nvSpPr>
          <p:cNvPr id="154651" name="Text Box 29">
            <a:extLst>
              <a:ext uri="{FF2B5EF4-FFF2-40B4-BE49-F238E27FC236}">
                <a16:creationId xmlns:a16="http://schemas.microsoft.com/office/drawing/2014/main" id="{D8BE50A8-2FFA-AC44-8CC0-0A2A91417316}"/>
              </a:ext>
            </a:extLst>
          </p:cNvPr>
          <p:cNvSpPr txBox="1">
            <a:spLocks noChangeArrowheads="1"/>
          </p:cNvSpPr>
          <p:nvPr/>
        </p:nvSpPr>
        <p:spPr bwMode="auto">
          <a:xfrm>
            <a:off x="4873625" y="24923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调度</a:t>
            </a:r>
          </a:p>
        </p:txBody>
      </p:sp>
      <p:sp>
        <p:nvSpPr>
          <p:cNvPr id="154652" name="Text Box 30">
            <a:extLst>
              <a:ext uri="{FF2B5EF4-FFF2-40B4-BE49-F238E27FC236}">
                <a16:creationId xmlns:a16="http://schemas.microsoft.com/office/drawing/2014/main" id="{0F4F7140-48DA-9A45-B980-ABB455AC7447}"/>
              </a:ext>
            </a:extLst>
          </p:cNvPr>
          <p:cNvSpPr txBox="1">
            <a:spLocks noChangeArrowheads="1"/>
          </p:cNvSpPr>
          <p:nvPr/>
        </p:nvSpPr>
        <p:spPr bwMode="auto">
          <a:xfrm>
            <a:off x="4945063" y="31162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剥夺</a:t>
            </a:r>
          </a:p>
        </p:txBody>
      </p:sp>
      <p:sp>
        <p:nvSpPr>
          <p:cNvPr id="154653" name="Text Box 31">
            <a:extLst>
              <a:ext uri="{FF2B5EF4-FFF2-40B4-BE49-F238E27FC236}">
                <a16:creationId xmlns:a16="http://schemas.microsoft.com/office/drawing/2014/main" id="{FA8ADED7-AA89-B749-BCB7-F1F63DCFF885}"/>
              </a:ext>
            </a:extLst>
          </p:cNvPr>
          <p:cNvSpPr txBox="1">
            <a:spLocks noChangeArrowheads="1"/>
          </p:cNvSpPr>
          <p:nvPr/>
        </p:nvSpPr>
        <p:spPr bwMode="auto">
          <a:xfrm>
            <a:off x="3505200" y="45815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事件</a:t>
            </a:r>
          </a:p>
        </p:txBody>
      </p:sp>
      <p:sp>
        <p:nvSpPr>
          <p:cNvPr id="154654" name="Text Box 32">
            <a:extLst>
              <a:ext uri="{FF2B5EF4-FFF2-40B4-BE49-F238E27FC236}">
                <a16:creationId xmlns:a16="http://schemas.microsoft.com/office/drawing/2014/main" id="{1D3C4AE8-2F0C-5642-968F-150029C8EC06}"/>
              </a:ext>
            </a:extLst>
          </p:cNvPr>
          <p:cNvSpPr txBox="1">
            <a:spLocks noChangeArrowheads="1"/>
          </p:cNvSpPr>
          <p:nvPr/>
        </p:nvSpPr>
        <p:spPr bwMode="auto">
          <a:xfrm>
            <a:off x="2855913" y="35734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信号或事件</a:t>
            </a:r>
          </a:p>
        </p:txBody>
      </p:sp>
      <p:sp>
        <p:nvSpPr>
          <p:cNvPr id="154655" name="Text Box 33">
            <a:extLst>
              <a:ext uri="{FF2B5EF4-FFF2-40B4-BE49-F238E27FC236}">
                <a16:creationId xmlns:a16="http://schemas.microsoft.com/office/drawing/2014/main" id="{6559FC58-5C22-2546-9EB9-E28CC21B984C}"/>
              </a:ext>
            </a:extLst>
          </p:cNvPr>
          <p:cNvSpPr txBox="1">
            <a:spLocks noChangeArrowheads="1"/>
          </p:cNvSpPr>
          <p:nvPr/>
        </p:nvSpPr>
        <p:spPr bwMode="auto">
          <a:xfrm>
            <a:off x="5737225" y="191611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a:t>
            </a:r>
          </a:p>
        </p:txBody>
      </p:sp>
      <p:sp>
        <p:nvSpPr>
          <p:cNvPr id="154656" name="Text Box 34">
            <a:extLst>
              <a:ext uri="{FF2B5EF4-FFF2-40B4-BE49-F238E27FC236}">
                <a16:creationId xmlns:a16="http://schemas.microsoft.com/office/drawing/2014/main" id="{357A9383-C5D7-4547-82AB-392EA4384566}"/>
              </a:ext>
            </a:extLst>
          </p:cNvPr>
          <p:cNvSpPr txBox="1">
            <a:spLocks noChangeArrowheads="1"/>
          </p:cNvSpPr>
          <p:nvPr/>
        </p:nvSpPr>
        <p:spPr bwMode="auto">
          <a:xfrm>
            <a:off x="6096000" y="45815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等待事件</a:t>
            </a:r>
          </a:p>
        </p:txBody>
      </p:sp>
      <p:sp>
        <p:nvSpPr>
          <p:cNvPr id="154657" name="Text Box 35">
            <a:extLst>
              <a:ext uri="{FF2B5EF4-FFF2-40B4-BE49-F238E27FC236}">
                <a16:creationId xmlns:a16="http://schemas.microsoft.com/office/drawing/2014/main" id="{BF07FF62-22D1-5641-B8E2-1A333E7372C2}"/>
              </a:ext>
            </a:extLst>
          </p:cNvPr>
          <p:cNvSpPr txBox="1">
            <a:spLocks noChangeArrowheads="1"/>
          </p:cNvSpPr>
          <p:nvPr/>
        </p:nvSpPr>
        <p:spPr bwMode="auto">
          <a:xfrm>
            <a:off x="5951539" y="3573463"/>
            <a:ext cx="2447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等待信号或事件</a:t>
            </a:r>
          </a:p>
        </p:txBody>
      </p:sp>
      <p:sp>
        <p:nvSpPr>
          <p:cNvPr id="154658" name="Text Box 36">
            <a:extLst>
              <a:ext uri="{FF2B5EF4-FFF2-40B4-BE49-F238E27FC236}">
                <a16:creationId xmlns:a16="http://schemas.microsoft.com/office/drawing/2014/main" id="{4B13F537-1754-424B-B751-E0B96C11D36A}"/>
              </a:ext>
            </a:extLst>
          </p:cNvPr>
          <p:cNvSpPr txBox="1">
            <a:spLocks noChangeArrowheads="1"/>
          </p:cNvSpPr>
          <p:nvPr/>
        </p:nvSpPr>
        <p:spPr bwMode="auto">
          <a:xfrm>
            <a:off x="4079876" y="6223001"/>
            <a:ext cx="547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Linux </a:t>
            </a:r>
            <a:r>
              <a:rPr lang="zh-CN" altLang="en-US" sz="2800" b="1">
                <a:solidFill>
                  <a:srgbClr val="0000FF"/>
                </a:solidFill>
              </a:rPr>
              <a:t>进程</a:t>
            </a:r>
            <a:r>
              <a:rPr lang="en-US" altLang="zh-CN" sz="2800" b="1">
                <a:solidFill>
                  <a:srgbClr val="0000FF"/>
                </a:solidFill>
              </a:rPr>
              <a:t>/</a:t>
            </a:r>
            <a:r>
              <a:rPr lang="zh-CN" altLang="en-US" sz="2800" b="1">
                <a:solidFill>
                  <a:srgbClr val="0000FF"/>
                </a:solidFill>
              </a:rPr>
              <a:t>线程模型</a:t>
            </a:r>
          </a:p>
        </p:txBody>
      </p:sp>
      <p:sp>
        <p:nvSpPr>
          <p:cNvPr id="154659" name="Text Box 39">
            <a:extLst>
              <a:ext uri="{FF2B5EF4-FFF2-40B4-BE49-F238E27FC236}">
                <a16:creationId xmlns:a16="http://schemas.microsoft.com/office/drawing/2014/main" id="{86277D27-B1FB-D14A-8E6C-BEAE95FDE6E2}"/>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Tree>
    <p:extLst>
      <p:ext uri="{BB962C8B-B14F-4D97-AF65-F5344CB8AC3E}">
        <p14:creationId xmlns:p14="http://schemas.microsoft.com/office/powerpoint/2010/main" val="2462797064"/>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7" name="Rectangle 7">
            <a:extLst>
              <a:ext uri="{FF2B5EF4-FFF2-40B4-BE49-F238E27FC236}">
                <a16:creationId xmlns:a16="http://schemas.microsoft.com/office/drawing/2014/main" id="{6A421F48-3A63-684C-B3DA-8A002D4D1FCD}"/>
              </a:ext>
            </a:extLst>
          </p:cNvPr>
          <p:cNvSpPr>
            <a:spLocks noChangeArrowheads="1"/>
          </p:cNvSpPr>
          <p:nvPr/>
        </p:nvSpPr>
        <p:spPr bwMode="auto">
          <a:xfrm>
            <a:off x="7239001" y="1484313"/>
            <a:ext cx="2581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进    程</a:t>
            </a:r>
          </a:p>
        </p:txBody>
      </p:sp>
      <p:sp>
        <p:nvSpPr>
          <p:cNvPr id="302088" name="Rectangle 8">
            <a:extLst>
              <a:ext uri="{FF2B5EF4-FFF2-40B4-BE49-F238E27FC236}">
                <a16:creationId xmlns:a16="http://schemas.microsoft.com/office/drawing/2014/main" id="{0B649AD4-7F81-434F-9147-81AA22E6CE37}"/>
              </a:ext>
            </a:extLst>
          </p:cNvPr>
          <p:cNvSpPr>
            <a:spLocks noChangeArrowheads="1"/>
          </p:cNvSpPr>
          <p:nvPr/>
        </p:nvSpPr>
        <p:spPr bwMode="auto">
          <a:xfrm>
            <a:off x="3429000" y="2420938"/>
            <a:ext cx="7239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0000FF"/>
                </a:solidFill>
                <a:latin typeface="楷体_GB2312" pitchFamily="49" charset="-122"/>
                <a:ea typeface="楷体_GB2312" pitchFamily="49" charset="-122"/>
              </a:rPr>
              <a:t>调度和分派的基本单位</a:t>
            </a:r>
            <a:r>
              <a:rPr lang="zh-CN" altLang="en-US" sz="2800" b="1">
                <a:solidFill>
                  <a:srgbClr val="151B15"/>
                </a:solidFill>
                <a:latin typeface="楷体_GB2312" pitchFamily="49" charset="-122"/>
                <a:ea typeface="楷体_GB2312" pitchFamily="49" charset="-122"/>
              </a:rPr>
              <a:t>  资源拥有的基本单位</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0000FF"/>
                </a:solidFill>
                <a:latin typeface="楷体_GB2312" pitchFamily="49" charset="-122"/>
                <a:ea typeface="楷体_GB2312" pitchFamily="49" charset="-122"/>
              </a:rPr>
              <a:t>       更好</a:t>
            </a:r>
            <a:r>
              <a:rPr lang="zh-CN" altLang="en-US" sz="2800" b="1">
                <a:solidFill>
                  <a:srgbClr val="151B15"/>
                </a:solidFill>
                <a:latin typeface="楷体_GB2312" pitchFamily="49" charset="-122"/>
                <a:ea typeface="楷体_GB2312" pitchFamily="49" charset="-122"/>
              </a:rPr>
              <a:t>                好 </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151B15"/>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共享隶属进程的资源</a:t>
            </a:r>
            <a:r>
              <a:rPr lang="zh-CN" altLang="en-US" sz="2800" b="1">
                <a:solidFill>
                  <a:srgbClr val="151B15"/>
                </a:solidFill>
                <a:latin typeface="楷体_GB2312" pitchFamily="49" charset="-122"/>
                <a:ea typeface="楷体_GB2312" pitchFamily="49" charset="-122"/>
              </a:rPr>
              <a:t>    拥有系统资源</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151B15"/>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小 </a:t>
            </a:r>
            <a:r>
              <a:rPr lang="zh-CN" altLang="en-US" sz="2800" b="1">
                <a:solidFill>
                  <a:srgbClr val="151B15"/>
                </a:solidFill>
                <a:latin typeface="楷体_GB2312" pitchFamily="49" charset="-122"/>
                <a:ea typeface="楷体_GB2312" pitchFamily="49" charset="-122"/>
              </a:rPr>
              <a:t>                大</a:t>
            </a:r>
          </a:p>
        </p:txBody>
      </p:sp>
      <p:sp>
        <p:nvSpPr>
          <p:cNvPr id="302089" name="Rectangle 9">
            <a:extLst>
              <a:ext uri="{FF2B5EF4-FFF2-40B4-BE49-F238E27FC236}">
                <a16:creationId xmlns:a16="http://schemas.microsoft.com/office/drawing/2014/main" id="{4B231802-0727-6044-BC75-5AB69E5DBEF0}"/>
              </a:ext>
            </a:extLst>
          </p:cNvPr>
          <p:cNvSpPr>
            <a:spLocks noChangeArrowheads="1"/>
          </p:cNvSpPr>
          <p:nvPr/>
        </p:nvSpPr>
        <p:spPr bwMode="auto">
          <a:xfrm>
            <a:off x="3886201" y="1484313"/>
            <a:ext cx="2359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线    程</a:t>
            </a:r>
          </a:p>
        </p:txBody>
      </p:sp>
      <p:sp>
        <p:nvSpPr>
          <p:cNvPr id="302090" name="Rectangle 10">
            <a:extLst>
              <a:ext uri="{FF2B5EF4-FFF2-40B4-BE49-F238E27FC236}">
                <a16:creationId xmlns:a16="http://schemas.microsoft.com/office/drawing/2014/main" id="{B62C50BB-1F8E-3D46-B1A9-F376794B1516}"/>
              </a:ext>
            </a:extLst>
          </p:cNvPr>
          <p:cNvSpPr>
            <a:spLocks noChangeArrowheads="1"/>
          </p:cNvSpPr>
          <p:nvPr/>
        </p:nvSpPr>
        <p:spPr bwMode="auto">
          <a:xfrm>
            <a:off x="1981200" y="2420938"/>
            <a:ext cx="137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CC3399"/>
                </a:solidFill>
                <a:latin typeface="楷体_GB2312" pitchFamily="49" charset="-122"/>
                <a:ea typeface="楷体_GB2312" pitchFamily="49" charset="-122"/>
              </a:rPr>
              <a:t>调度</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并发性</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拥有资源</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系统开销</a:t>
            </a:r>
          </a:p>
        </p:txBody>
      </p:sp>
      <p:sp>
        <p:nvSpPr>
          <p:cNvPr id="155654" name="Line 11">
            <a:extLst>
              <a:ext uri="{FF2B5EF4-FFF2-40B4-BE49-F238E27FC236}">
                <a16:creationId xmlns:a16="http://schemas.microsoft.com/office/drawing/2014/main" id="{77FDE664-8233-4C4A-8980-5E4EE46D73C4}"/>
              </a:ext>
            </a:extLst>
          </p:cNvPr>
          <p:cNvSpPr>
            <a:spLocks noChangeShapeType="1"/>
          </p:cNvSpPr>
          <p:nvPr/>
        </p:nvSpPr>
        <p:spPr bwMode="auto">
          <a:xfrm>
            <a:off x="2057400" y="4495800"/>
            <a:ext cx="830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302094" name="Rectangle 14">
            <a:extLst>
              <a:ext uri="{FF2B5EF4-FFF2-40B4-BE49-F238E27FC236}">
                <a16:creationId xmlns:a16="http://schemas.microsoft.com/office/drawing/2014/main" id="{FCAE18D8-466A-9B4C-BC81-D13B7EB73901}"/>
              </a:ext>
            </a:extLst>
          </p:cNvPr>
          <p:cNvSpPr>
            <a:spLocks noChangeArrowheads="1"/>
          </p:cNvSpPr>
          <p:nvPr/>
        </p:nvSpPr>
        <p:spPr bwMode="auto">
          <a:xfrm>
            <a:off x="2057400" y="69215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楷体_GB2312" pitchFamily="49" charset="-122"/>
                <a:ea typeface="楷体_GB2312" pitchFamily="49" charset="-122"/>
              </a:rPr>
              <a:t>二、线程与进程的比较</a:t>
            </a:r>
          </a:p>
        </p:txBody>
      </p:sp>
      <p:grpSp>
        <p:nvGrpSpPr>
          <p:cNvPr id="2" name="Group 20">
            <a:extLst>
              <a:ext uri="{FF2B5EF4-FFF2-40B4-BE49-F238E27FC236}">
                <a16:creationId xmlns:a16="http://schemas.microsoft.com/office/drawing/2014/main" id="{147D1A09-B0EE-3B43-B540-3058057651BF}"/>
              </a:ext>
            </a:extLst>
          </p:cNvPr>
          <p:cNvGrpSpPr>
            <a:grpSpLocks/>
          </p:cNvGrpSpPr>
          <p:nvPr/>
        </p:nvGrpSpPr>
        <p:grpSpPr bwMode="auto">
          <a:xfrm>
            <a:off x="2111375" y="2133600"/>
            <a:ext cx="8305800" cy="3429000"/>
            <a:chOff x="336" y="1632"/>
            <a:chExt cx="5232" cy="2160"/>
          </a:xfrm>
        </p:grpSpPr>
        <p:sp>
          <p:nvSpPr>
            <p:cNvPr id="155659" name="Line 12">
              <a:extLst>
                <a:ext uri="{FF2B5EF4-FFF2-40B4-BE49-F238E27FC236}">
                  <a16:creationId xmlns:a16="http://schemas.microsoft.com/office/drawing/2014/main" id="{28A6578B-BB2D-6C41-A453-A040B42EF698}"/>
                </a:ext>
              </a:extLst>
            </p:cNvPr>
            <p:cNvSpPr>
              <a:spLocks noChangeShapeType="1"/>
            </p:cNvSpPr>
            <p:nvPr/>
          </p:nvSpPr>
          <p:spPr bwMode="auto">
            <a:xfrm>
              <a:off x="336" y="163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0" name="Line 13">
              <a:extLst>
                <a:ext uri="{FF2B5EF4-FFF2-40B4-BE49-F238E27FC236}">
                  <a16:creationId xmlns:a16="http://schemas.microsoft.com/office/drawing/2014/main" id="{2AD38FEB-68A4-784C-A894-3659F21FBE4C}"/>
                </a:ext>
              </a:extLst>
            </p:cNvPr>
            <p:cNvSpPr>
              <a:spLocks noChangeShapeType="1"/>
            </p:cNvSpPr>
            <p:nvPr/>
          </p:nvSpPr>
          <p:spPr bwMode="auto">
            <a:xfrm>
              <a:off x="336" y="379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1" name="Line 15">
              <a:extLst>
                <a:ext uri="{FF2B5EF4-FFF2-40B4-BE49-F238E27FC236}">
                  <a16:creationId xmlns:a16="http://schemas.microsoft.com/office/drawing/2014/main" id="{7FEC2C5E-BC86-E640-B0C5-154BFFBC4323}"/>
                </a:ext>
              </a:extLst>
            </p:cNvPr>
            <p:cNvSpPr>
              <a:spLocks noChangeShapeType="1"/>
            </p:cNvSpPr>
            <p:nvPr/>
          </p:nvSpPr>
          <p:spPr bwMode="auto">
            <a:xfrm>
              <a:off x="336" y="211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2" name="Line 16">
              <a:extLst>
                <a:ext uri="{FF2B5EF4-FFF2-40B4-BE49-F238E27FC236}">
                  <a16:creationId xmlns:a16="http://schemas.microsoft.com/office/drawing/2014/main" id="{87AF094B-4313-F747-B7EC-1B6C06D82116}"/>
                </a:ext>
              </a:extLst>
            </p:cNvPr>
            <p:cNvSpPr>
              <a:spLocks noChangeShapeType="1"/>
            </p:cNvSpPr>
            <p:nvPr/>
          </p:nvSpPr>
          <p:spPr bwMode="auto">
            <a:xfrm>
              <a:off x="336" y="3264"/>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3" name="Line 17">
              <a:extLst>
                <a:ext uri="{FF2B5EF4-FFF2-40B4-BE49-F238E27FC236}">
                  <a16:creationId xmlns:a16="http://schemas.microsoft.com/office/drawing/2014/main" id="{DB865DC8-8F90-AF4E-A462-3EF94B289E37}"/>
                </a:ext>
              </a:extLst>
            </p:cNvPr>
            <p:cNvSpPr>
              <a:spLocks noChangeShapeType="1"/>
            </p:cNvSpPr>
            <p:nvPr/>
          </p:nvSpPr>
          <p:spPr bwMode="auto">
            <a:xfrm>
              <a:off x="1248" y="1632"/>
              <a:ext cx="0" cy="2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5664" name="Line 18">
              <a:extLst>
                <a:ext uri="{FF2B5EF4-FFF2-40B4-BE49-F238E27FC236}">
                  <a16:creationId xmlns:a16="http://schemas.microsoft.com/office/drawing/2014/main" id="{C3C448F7-D582-BC46-B659-DAABCCB29338}"/>
                </a:ext>
              </a:extLst>
            </p:cNvPr>
            <p:cNvSpPr>
              <a:spLocks noChangeShapeType="1"/>
            </p:cNvSpPr>
            <p:nvPr/>
          </p:nvSpPr>
          <p:spPr bwMode="auto">
            <a:xfrm>
              <a:off x="3696" y="1632"/>
              <a:ext cx="0" cy="2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5665" name="Line 19">
              <a:extLst>
                <a:ext uri="{FF2B5EF4-FFF2-40B4-BE49-F238E27FC236}">
                  <a16:creationId xmlns:a16="http://schemas.microsoft.com/office/drawing/2014/main" id="{5ED84A50-069A-9147-AF31-7721C27705F5}"/>
                </a:ext>
              </a:extLst>
            </p:cNvPr>
            <p:cNvSpPr>
              <a:spLocks noChangeShapeType="1"/>
            </p:cNvSpPr>
            <p:nvPr/>
          </p:nvSpPr>
          <p:spPr bwMode="auto">
            <a:xfrm>
              <a:off x="336" y="2688"/>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155657" name="Text Box 22">
            <a:extLst>
              <a:ext uri="{FF2B5EF4-FFF2-40B4-BE49-F238E27FC236}">
                <a16:creationId xmlns:a16="http://schemas.microsoft.com/office/drawing/2014/main" id="{36564E77-716F-954E-B9A2-AB41D3056D85}"/>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5658" name="灯片编号占位符 3">
            <a:extLst>
              <a:ext uri="{FF2B5EF4-FFF2-40B4-BE49-F238E27FC236}">
                <a16:creationId xmlns:a16="http://schemas.microsoft.com/office/drawing/2014/main" id="{58744D24-CFEC-7747-AE97-2A743F42958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A0CAD71-83CA-8340-B20D-E77F4B88A31B}" type="slidenum">
              <a:rPr lang="zh-CN" altLang="en-US" sz="1800"/>
              <a:pPr/>
              <a:t>48</a:t>
            </a:fld>
            <a:endParaRPr lang="en-US" altLang="zh-CN" sz="1800"/>
          </a:p>
        </p:txBody>
      </p:sp>
    </p:spTree>
    <p:extLst>
      <p:ext uri="{BB962C8B-B14F-4D97-AF65-F5344CB8AC3E}">
        <p14:creationId xmlns:p14="http://schemas.microsoft.com/office/powerpoint/2010/main" val="25717248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2094"/>
                                        </p:tgtEl>
                                        <p:attrNameLst>
                                          <p:attrName>style.visibility</p:attrName>
                                        </p:attrNameLst>
                                      </p:cBhvr>
                                      <p:to>
                                        <p:strVal val="visible"/>
                                      </p:to>
                                    </p:set>
                                    <p:animEffect transition="in" filter="dissolve">
                                      <p:cBhvr>
                                        <p:cTn id="7" dur="500"/>
                                        <p:tgtEl>
                                          <p:spTgt spid="302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9"/>
                                        </p:tgtEl>
                                        <p:attrNameLst>
                                          <p:attrName>style.visibility</p:attrName>
                                        </p:attrNameLst>
                                      </p:cBhvr>
                                      <p:to>
                                        <p:strVal val="visible"/>
                                      </p:to>
                                    </p:set>
                                    <p:animEffect transition="in" filter="dissolve">
                                      <p:cBhvr>
                                        <p:cTn id="12" dur="500"/>
                                        <p:tgtEl>
                                          <p:spTgt spid="302089"/>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02087"/>
                                        </p:tgtEl>
                                        <p:attrNameLst>
                                          <p:attrName>style.visibility</p:attrName>
                                        </p:attrNameLst>
                                      </p:cBhvr>
                                      <p:to>
                                        <p:strVal val="visible"/>
                                      </p:to>
                                    </p:set>
                                    <p:animEffect transition="in" filter="dissolve">
                                      <p:cBhvr>
                                        <p:cTn id="16" dur="500"/>
                                        <p:tgtEl>
                                          <p:spTgt spid="3020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02090"/>
                                        </p:tgtEl>
                                        <p:attrNameLst>
                                          <p:attrName>style.visibility</p:attrName>
                                        </p:attrNameLst>
                                      </p:cBhvr>
                                      <p:to>
                                        <p:strVal val="visible"/>
                                      </p:to>
                                    </p:set>
                                    <p:animEffect transition="in" filter="dissolve">
                                      <p:cBhvr>
                                        <p:cTn id="26" dur="500"/>
                                        <p:tgtEl>
                                          <p:spTgt spid="3020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02088">
                                            <p:txEl>
                                              <p:pRg st="0" end="0"/>
                                            </p:txEl>
                                          </p:spTgt>
                                        </p:tgtEl>
                                        <p:attrNameLst>
                                          <p:attrName>style.visibility</p:attrName>
                                        </p:attrNameLst>
                                      </p:cBhvr>
                                      <p:to>
                                        <p:strVal val="visible"/>
                                      </p:to>
                                    </p:set>
                                    <p:animEffect transition="in" filter="barn(outVertical)">
                                      <p:cBhvr>
                                        <p:cTn id="31" dur="500"/>
                                        <p:tgtEl>
                                          <p:spTgt spid="302088">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02088">
                                            <p:txEl>
                                              <p:pRg st="2" end="2"/>
                                            </p:txEl>
                                          </p:spTgt>
                                        </p:tgtEl>
                                        <p:attrNameLst>
                                          <p:attrName>style.visibility</p:attrName>
                                        </p:attrNameLst>
                                      </p:cBhvr>
                                      <p:to>
                                        <p:strVal val="visible"/>
                                      </p:to>
                                    </p:set>
                                    <p:animEffect transition="in" filter="barn(outVertical)">
                                      <p:cBhvr>
                                        <p:cTn id="36" dur="500"/>
                                        <p:tgtEl>
                                          <p:spTgt spid="302088">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02088">
                                            <p:txEl>
                                              <p:pRg st="4" end="4"/>
                                            </p:txEl>
                                          </p:spTgt>
                                        </p:tgtEl>
                                        <p:attrNameLst>
                                          <p:attrName>style.visibility</p:attrName>
                                        </p:attrNameLst>
                                      </p:cBhvr>
                                      <p:to>
                                        <p:strVal val="visible"/>
                                      </p:to>
                                    </p:set>
                                    <p:animEffect transition="in" filter="barn(outVertical)">
                                      <p:cBhvr>
                                        <p:cTn id="41" dur="500"/>
                                        <p:tgtEl>
                                          <p:spTgt spid="302088">
                                            <p:txEl>
                                              <p:pRg st="4" end="4"/>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37" fill="hold" grpId="0" nodeType="clickEffect">
                                  <p:stCondLst>
                                    <p:cond delay="0"/>
                                  </p:stCondLst>
                                  <p:childTnLst>
                                    <p:set>
                                      <p:cBhvr>
                                        <p:cTn id="45" dur="1" fill="hold">
                                          <p:stCondLst>
                                            <p:cond delay="0"/>
                                          </p:stCondLst>
                                        </p:cTn>
                                        <p:tgtEl>
                                          <p:spTgt spid="302088">
                                            <p:txEl>
                                              <p:pRg st="6" end="6"/>
                                            </p:txEl>
                                          </p:spTgt>
                                        </p:tgtEl>
                                        <p:attrNameLst>
                                          <p:attrName>style.visibility</p:attrName>
                                        </p:attrNameLst>
                                      </p:cBhvr>
                                      <p:to>
                                        <p:strVal val="visible"/>
                                      </p:to>
                                    </p:set>
                                    <p:animEffect transition="in" filter="barn(outVertical)">
                                      <p:cBhvr>
                                        <p:cTn id="46" dur="500"/>
                                        <p:tgtEl>
                                          <p:spTgt spid="3020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7" grpId="0" autoUpdateAnimBg="0"/>
      <p:bldP spid="302088" grpId="0" build="p" autoUpdateAnimBg="0"/>
      <p:bldP spid="302089" grpId="0" autoUpdateAnimBg="0"/>
      <p:bldP spid="302090" grpId="0" autoUpdateAnimBg="0"/>
      <p:bldP spid="30209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1027">
            <a:extLst>
              <a:ext uri="{FF2B5EF4-FFF2-40B4-BE49-F238E27FC236}">
                <a16:creationId xmlns:a16="http://schemas.microsoft.com/office/drawing/2014/main" id="{5FF79B12-05EE-014A-8817-AE0610FB4A3A}"/>
              </a:ext>
            </a:extLst>
          </p:cNvPr>
          <p:cNvSpPr txBox="1">
            <a:spLocks noChangeArrowheads="1"/>
          </p:cNvSpPr>
          <p:nvPr/>
        </p:nvSpPr>
        <p:spPr bwMode="auto">
          <a:xfrm>
            <a:off x="1905000" y="609600"/>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三、线程的实现方式</a:t>
            </a:r>
          </a:p>
        </p:txBody>
      </p:sp>
      <p:sp>
        <p:nvSpPr>
          <p:cNvPr id="304132" name="Text Box 1028">
            <a:extLst>
              <a:ext uri="{FF2B5EF4-FFF2-40B4-BE49-F238E27FC236}">
                <a16:creationId xmlns:a16="http://schemas.microsoft.com/office/drawing/2014/main" id="{FC3A7C42-E9E8-2A48-B8F1-17BB5BE37ABD}"/>
              </a:ext>
            </a:extLst>
          </p:cNvPr>
          <p:cNvSpPr txBox="1">
            <a:spLocks noChangeArrowheads="1"/>
          </p:cNvSpPr>
          <p:nvPr/>
        </p:nvSpPr>
        <p:spPr bwMode="auto">
          <a:xfrm>
            <a:off x="2057400" y="1897063"/>
            <a:ext cx="8305800" cy="463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200"/>
              </a:lnSpc>
            </a:pP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）内核支持线程</a:t>
            </a:r>
            <a:r>
              <a:rPr lang="en-US" altLang="zh-CN" sz="3200" b="1">
                <a:solidFill>
                  <a:srgbClr val="0000FF"/>
                </a:solidFill>
                <a:latin typeface="华文楷体" panose="02010600040101010101" pitchFamily="2" charset="-122"/>
                <a:ea typeface="华文楷体" panose="02010600040101010101" pitchFamily="2" charset="-122"/>
              </a:rPr>
              <a:t>KTS(</a:t>
            </a:r>
            <a:r>
              <a:rPr lang="zh-CN" altLang="en-US" sz="3200" b="1">
                <a:solidFill>
                  <a:srgbClr val="0000FF"/>
                </a:solidFill>
                <a:latin typeface="华文楷体" panose="02010600040101010101" pitchFamily="2" charset="-122"/>
                <a:ea typeface="华文楷体" panose="02010600040101010101" pitchFamily="2" charset="-122"/>
              </a:rPr>
              <a:t>轻便进程</a:t>
            </a:r>
            <a:r>
              <a:rPr lang="en-US" altLang="zh-CN" sz="3200" b="1">
                <a:solidFill>
                  <a:srgbClr val="0000FF"/>
                </a:solidFill>
                <a:latin typeface="华文楷体" panose="02010600040101010101" pitchFamily="2" charset="-122"/>
                <a:ea typeface="华文楷体" panose="02010600040101010101" pitchFamily="2" charset="-122"/>
              </a:rPr>
              <a:t>)</a:t>
            </a:r>
          </a:p>
          <a:p>
            <a:pPr>
              <a:lnSpc>
                <a:spcPts val="4200"/>
              </a:lnSpc>
            </a:pPr>
            <a:r>
              <a:rPr lang="en-US" altLang="zh-CN" sz="3200" b="1">
                <a:solidFill>
                  <a:srgbClr val="151B15"/>
                </a:solidFill>
                <a:latin typeface="华文楷体" panose="02010600040101010101" pitchFamily="2" charset="-122"/>
                <a:ea typeface="华文楷体" panose="02010600040101010101" pitchFamily="2" charset="-122"/>
              </a:rPr>
              <a:t>        </a:t>
            </a:r>
            <a:r>
              <a:rPr lang="zh-CN" altLang="en-US" sz="3200" b="1">
                <a:solidFill>
                  <a:srgbClr val="151B15"/>
                </a:solidFill>
                <a:latin typeface="华文楷体" panose="02010600040101010101" pitchFamily="2" charset="-122"/>
                <a:ea typeface="华文楷体" panose="02010600040101010101" pitchFamily="2" charset="-122"/>
              </a:rPr>
              <a:t>无论用户进程中的线程或系统进程中的线程，它的创建、撤消和切换都由内核实现</a:t>
            </a:r>
            <a:r>
              <a:rPr lang="en-US" altLang="zh-CN" sz="3200" b="1">
                <a:solidFill>
                  <a:srgbClr val="151B15"/>
                </a:solidFill>
                <a:latin typeface="华文楷体" panose="02010600040101010101" pitchFamily="2" charset="-122"/>
                <a:ea typeface="华文楷体" panose="02010600040101010101" pitchFamily="2" charset="-122"/>
              </a:rPr>
              <a:t>,</a:t>
            </a:r>
            <a:r>
              <a:rPr lang="zh-CN" altLang="en-US" sz="3200" b="1">
                <a:solidFill>
                  <a:srgbClr val="151B15"/>
                </a:solidFill>
                <a:latin typeface="华文楷体" panose="02010600040101010101" pitchFamily="2" charset="-122"/>
                <a:ea typeface="华文楷体" panose="02010600040101010101" pitchFamily="2" charset="-122"/>
              </a:rPr>
              <a:t>内核通过线程控制块感知线程的存在。</a:t>
            </a:r>
          </a:p>
          <a:p>
            <a:pPr>
              <a:lnSpc>
                <a:spcPts val="4200"/>
              </a:lnSpc>
            </a:pP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）用户级线程</a:t>
            </a:r>
            <a:r>
              <a:rPr lang="en-US" altLang="zh-CN" sz="3200" b="1">
                <a:solidFill>
                  <a:srgbClr val="0000FF"/>
                </a:solidFill>
                <a:latin typeface="华文楷体" panose="02010600040101010101" pitchFamily="2" charset="-122"/>
                <a:ea typeface="华文楷体" panose="02010600040101010101" pitchFamily="2" charset="-122"/>
              </a:rPr>
              <a:t>ULT</a:t>
            </a:r>
            <a:endParaRPr lang="zh-CN" altLang="en-US" sz="3200" b="1">
              <a:solidFill>
                <a:srgbClr val="0000FF"/>
              </a:solidFill>
              <a:latin typeface="华文楷体" panose="02010600040101010101" pitchFamily="2" charset="-122"/>
              <a:ea typeface="华文楷体" panose="02010600040101010101" pitchFamily="2" charset="-122"/>
            </a:endParaRPr>
          </a:p>
          <a:p>
            <a:pPr>
              <a:lnSpc>
                <a:spcPts val="4200"/>
              </a:lnSpc>
            </a:pPr>
            <a:r>
              <a:rPr lang="zh-CN" altLang="en-US" sz="3200" b="1">
                <a:solidFill>
                  <a:srgbClr val="151B15"/>
                </a:solidFill>
                <a:latin typeface="华文楷体" panose="02010600040101010101" pitchFamily="2" charset="-122"/>
                <a:ea typeface="华文楷体" panose="02010600040101010101" pitchFamily="2" charset="-122"/>
              </a:rPr>
              <a:t>        用户级线程仅存在于用户级中，它的创建、撤消和切换都与内核无关。内核无法感知线程的存在。</a:t>
            </a:r>
          </a:p>
        </p:txBody>
      </p:sp>
      <p:sp>
        <p:nvSpPr>
          <p:cNvPr id="304133" name="Text Box 1029">
            <a:extLst>
              <a:ext uri="{FF2B5EF4-FFF2-40B4-BE49-F238E27FC236}">
                <a16:creationId xmlns:a16="http://schemas.microsoft.com/office/drawing/2014/main" id="{00841539-0490-9C46-A88F-94B51FE24F90}"/>
              </a:ext>
            </a:extLst>
          </p:cNvPr>
          <p:cNvSpPr txBox="1">
            <a:spLocks noChangeArrowheads="1"/>
          </p:cNvSpPr>
          <p:nvPr/>
        </p:nvSpPr>
        <p:spPr bwMode="auto">
          <a:xfrm>
            <a:off x="1981200" y="1295400"/>
            <a:ext cx="838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、线程的实现方式</a:t>
            </a:r>
          </a:p>
        </p:txBody>
      </p:sp>
      <p:sp>
        <p:nvSpPr>
          <p:cNvPr id="156677" name="Text Box 1031">
            <a:extLst>
              <a:ext uri="{FF2B5EF4-FFF2-40B4-BE49-F238E27FC236}">
                <a16:creationId xmlns:a16="http://schemas.microsoft.com/office/drawing/2014/main" id="{B238BE68-B259-F842-939D-1952E17BBE37}"/>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6678" name="灯片编号占位符 3">
            <a:extLst>
              <a:ext uri="{FF2B5EF4-FFF2-40B4-BE49-F238E27FC236}">
                <a16:creationId xmlns:a16="http://schemas.microsoft.com/office/drawing/2014/main" id="{D06717F9-1CC7-7940-B30B-4C7A16E26B24}"/>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564EE93-DA80-5C43-9293-E6BEDF160E82}" type="slidenum">
              <a:rPr lang="zh-CN" altLang="en-US" sz="1800"/>
              <a:pPr/>
              <a:t>49</a:t>
            </a:fld>
            <a:endParaRPr lang="en-US" altLang="zh-CN" sz="1800"/>
          </a:p>
        </p:txBody>
      </p:sp>
    </p:spTree>
    <p:extLst>
      <p:ext uri="{BB962C8B-B14F-4D97-AF65-F5344CB8AC3E}">
        <p14:creationId xmlns:p14="http://schemas.microsoft.com/office/powerpoint/2010/main" val="869094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4133">
                                            <p:txEl>
                                              <p:pRg st="0" end="0"/>
                                            </p:txEl>
                                          </p:spTgt>
                                        </p:tgtEl>
                                        <p:attrNameLst>
                                          <p:attrName>style.visibility</p:attrName>
                                        </p:attrNameLst>
                                      </p:cBhvr>
                                      <p:to>
                                        <p:strVal val="visible"/>
                                      </p:to>
                                    </p:set>
                                    <p:animEffect transition="in" filter="dissolve">
                                      <p:cBhvr>
                                        <p:cTn id="7" dur="500"/>
                                        <p:tgtEl>
                                          <p:spTgt spid="304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4132">
                                            <p:txEl>
                                              <p:pRg st="0" end="0"/>
                                            </p:txEl>
                                          </p:spTgt>
                                        </p:tgtEl>
                                        <p:attrNameLst>
                                          <p:attrName>style.visibility</p:attrName>
                                        </p:attrNameLst>
                                      </p:cBhvr>
                                      <p:to>
                                        <p:strVal val="visible"/>
                                      </p:to>
                                    </p:set>
                                    <p:animEffect transition="in" filter="barn(outVertical)">
                                      <p:cBhvr>
                                        <p:cTn id="12" dur="500"/>
                                        <p:tgtEl>
                                          <p:spTgt spid="3041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4132">
                                            <p:txEl>
                                              <p:pRg st="1" end="1"/>
                                            </p:txEl>
                                          </p:spTgt>
                                        </p:tgtEl>
                                        <p:attrNameLst>
                                          <p:attrName>style.visibility</p:attrName>
                                        </p:attrNameLst>
                                      </p:cBhvr>
                                      <p:to>
                                        <p:strVal val="visible"/>
                                      </p:to>
                                    </p:set>
                                    <p:animEffect transition="in" filter="barn(outVertical)">
                                      <p:cBhvr>
                                        <p:cTn id="17" dur="500"/>
                                        <p:tgtEl>
                                          <p:spTgt spid="30413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04132">
                                            <p:txEl>
                                              <p:pRg st="2" end="2"/>
                                            </p:txEl>
                                          </p:spTgt>
                                        </p:tgtEl>
                                        <p:attrNameLst>
                                          <p:attrName>style.visibility</p:attrName>
                                        </p:attrNameLst>
                                      </p:cBhvr>
                                      <p:to>
                                        <p:strVal val="visible"/>
                                      </p:to>
                                    </p:set>
                                    <p:animEffect transition="in" filter="barn(outVertical)">
                                      <p:cBhvr>
                                        <p:cTn id="22" dur="500"/>
                                        <p:tgtEl>
                                          <p:spTgt spid="30413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4132">
                                            <p:txEl>
                                              <p:pRg st="3" end="3"/>
                                            </p:txEl>
                                          </p:spTgt>
                                        </p:tgtEl>
                                        <p:attrNameLst>
                                          <p:attrName>style.visibility</p:attrName>
                                        </p:attrNameLst>
                                      </p:cBhvr>
                                      <p:to>
                                        <p:strVal val="visible"/>
                                      </p:to>
                                    </p:set>
                                    <p:animEffect transition="in" filter="barn(outVertical)">
                                      <p:cBhvr>
                                        <p:cTn id="27" dur="500"/>
                                        <p:tgtEl>
                                          <p:spTgt spid="304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build="p" autoUpdateAnimBg="0"/>
      <p:bldP spid="304133"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dirty="0"/>
              <a:t>进程的状态和转换</a:t>
            </a:r>
            <a:endParaRPr lang="en-US" dirty="0"/>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5</a:t>
            </a:fld>
            <a:endParaRPr lang="en-US" altLang="zh-CN"/>
          </a:p>
        </p:txBody>
      </p:sp>
      <p:pic>
        <p:nvPicPr>
          <p:cNvPr id="7" name="Picture 6">
            <a:extLst>
              <a:ext uri="{FF2B5EF4-FFF2-40B4-BE49-F238E27FC236}">
                <a16:creationId xmlns:a16="http://schemas.microsoft.com/office/drawing/2014/main" id="{02002C44-5BC0-6D42-83A3-0AA3A3F429E7}"/>
              </a:ext>
            </a:extLst>
          </p:cNvPr>
          <p:cNvPicPr>
            <a:picLocks noChangeAspect="1"/>
          </p:cNvPicPr>
          <p:nvPr/>
        </p:nvPicPr>
        <p:blipFill rotWithShape="1">
          <a:blip r:embed="rId2"/>
          <a:srcRect r="89287"/>
          <a:stretch/>
        </p:blipFill>
        <p:spPr>
          <a:xfrm>
            <a:off x="770467" y="114229"/>
            <a:ext cx="1149070" cy="6629400"/>
          </a:xfrm>
          <a:prstGeom prst="rect">
            <a:avLst/>
          </a:prstGeom>
        </p:spPr>
      </p:pic>
      <p:pic>
        <p:nvPicPr>
          <p:cNvPr id="5" name="Picture 4">
            <a:extLst>
              <a:ext uri="{FF2B5EF4-FFF2-40B4-BE49-F238E27FC236}">
                <a16:creationId xmlns:a16="http://schemas.microsoft.com/office/drawing/2014/main" id="{1D241380-8616-2547-8838-1F5C406C3D98}"/>
              </a:ext>
            </a:extLst>
          </p:cNvPr>
          <p:cNvPicPr>
            <a:picLocks noChangeAspect="1"/>
          </p:cNvPicPr>
          <p:nvPr/>
        </p:nvPicPr>
        <p:blipFill rotWithShape="1">
          <a:blip r:embed="rId2"/>
          <a:srcRect l="10713" b="69551"/>
          <a:stretch/>
        </p:blipFill>
        <p:spPr>
          <a:xfrm>
            <a:off x="1919537" y="114229"/>
            <a:ext cx="9577062" cy="2018627"/>
          </a:xfrm>
          <a:prstGeom prst="rect">
            <a:avLst/>
          </a:prstGeom>
        </p:spPr>
      </p:pic>
      <p:pic>
        <p:nvPicPr>
          <p:cNvPr id="6" name="Picture 5">
            <a:extLst>
              <a:ext uri="{FF2B5EF4-FFF2-40B4-BE49-F238E27FC236}">
                <a16:creationId xmlns:a16="http://schemas.microsoft.com/office/drawing/2014/main" id="{7C6BE5A0-4561-E540-AAA6-B223267A2FD8}"/>
              </a:ext>
            </a:extLst>
          </p:cNvPr>
          <p:cNvPicPr>
            <a:picLocks noChangeAspect="1"/>
          </p:cNvPicPr>
          <p:nvPr/>
        </p:nvPicPr>
        <p:blipFill rotWithShape="1">
          <a:blip r:embed="rId2"/>
          <a:srcRect l="10713" t="30449" b="46742"/>
          <a:stretch/>
        </p:blipFill>
        <p:spPr>
          <a:xfrm>
            <a:off x="1919537" y="2132856"/>
            <a:ext cx="9577062" cy="1512168"/>
          </a:xfrm>
          <a:prstGeom prst="rect">
            <a:avLst/>
          </a:prstGeom>
        </p:spPr>
      </p:pic>
      <p:pic>
        <p:nvPicPr>
          <p:cNvPr id="8" name="Picture 7">
            <a:extLst>
              <a:ext uri="{FF2B5EF4-FFF2-40B4-BE49-F238E27FC236}">
                <a16:creationId xmlns:a16="http://schemas.microsoft.com/office/drawing/2014/main" id="{4B12144B-7774-9149-A215-8DC79EF8E306}"/>
              </a:ext>
            </a:extLst>
          </p:cNvPr>
          <p:cNvPicPr>
            <a:picLocks noChangeAspect="1"/>
          </p:cNvPicPr>
          <p:nvPr/>
        </p:nvPicPr>
        <p:blipFill rotWithShape="1">
          <a:blip r:embed="rId2"/>
          <a:srcRect l="10713" t="53258" b="647"/>
          <a:stretch/>
        </p:blipFill>
        <p:spPr>
          <a:xfrm>
            <a:off x="1919537" y="3645024"/>
            <a:ext cx="9577062" cy="3055814"/>
          </a:xfrm>
          <a:prstGeom prst="rect">
            <a:avLst/>
          </a:prstGeom>
        </p:spPr>
      </p:pic>
    </p:spTree>
    <p:extLst>
      <p:ext uri="{BB962C8B-B14F-4D97-AF65-F5344CB8AC3E}">
        <p14:creationId xmlns:p14="http://schemas.microsoft.com/office/powerpoint/2010/main" val="39004286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1031">
            <a:extLst>
              <a:ext uri="{FF2B5EF4-FFF2-40B4-BE49-F238E27FC236}">
                <a16:creationId xmlns:a16="http://schemas.microsoft.com/office/drawing/2014/main" id="{602D3C12-1B47-424C-BD9B-33DB4C3817A6}"/>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3" name="Text Box 1028">
            <a:extLst>
              <a:ext uri="{FF2B5EF4-FFF2-40B4-BE49-F238E27FC236}">
                <a16:creationId xmlns:a16="http://schemas.microsoft.com/office/drawing/2014/main" id="{9DCA2D35-F289-1C4D-805B-BF0A9FD9556C}"/>
              </a:ext>
            </a:extLst>
          </p:cNvPr>
          <p:cNvSpPr txBox="1">
            <a:spLocks noChangeArrowheads="1"/>
          </p:cNvSpPr>
          <p:nvPr/>
        </p:nvSpPr>
        <p:spPr bwMode="auto">
          <a:xfrm>
            <a:off x="2057400" y="536575"/>
            <a:ext cx="8305800" cy="336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3</a:t>
            </a:r>
            <a:r>
              <a:rPr lang="zh-CN" altLang="en-US" sz="2800" b="1">
                <a:solidFill>
                  <a:srgbClr val="0000FF"/>
                </a:solidFill>
                <a:latin typeface="华文楷体" panose="02010600040101010101" pitchFamily="2" charset="-122"/>
                <a:ea typeface="华文楷体" panose="02010600040101010101" pitchFamily="2" charset="-122"/>
              </a:rPr>
              <a:t>）组合方式</a:t>
            </a:r>
            <a:endParaRPr lang="en-US" altLang="zh-CN" sz="2800" b="1">
              <a:solidFill>
                <a:srgbClr val="0000FF"/>
              </a:solidFill>
              <a:latin typeface="华文楷体" panose="02010600040101010101" pitchFamily="2" charset="-122"/>
              <a:ea typeface="华文楷体" panose="02010600040101010101" pitchFamily="2" charset="-122"/>
            </a:endParaRPr>
          </a:p>
          <a:p>
            <a:r>
              <a:rPr lang="zh-CN" altLang="en-US" sz="2800" b="1">
                <a:solidFill>
                  <a:srgbClr val="151B15"/>
                </a:solidFill>
                <a:latin typeface="华文楷体" panose="02010600040101010101" pitchFamily="2" charset="-122"/>
                <a:ea typeface="华文楷体" panose="02010600040101010101" pitchFamily="2" charset="-122"/>
              </a:rPr>
              <a:t>       同时提供内核支持线程与用户级线程运行。在组合方式线程系统中，内核支持多个内核支持线程的建立、调度和管理，同时，也允许用户应用程序建立、调度和管理用户级线程。 </a:t>
            </a:r>
            <a:endParaRPr lang="en-US" altLang="zh-CN" sz="2800" b="1">
              <a:solidFill>
                <a:srgbClr val="151B15"/>
              </a:solidFill>
              <a:latin typeface="华文楷体" panose="02010600040101010101" pitchFamily="2" charset="-122"/>
              <a:ea typeface="华文楷体" panose="02010600040101010101" pitchFamily="2" charset="-122"/>
            </a:endParaRPr>
          </a:p>
          <a:p>
            <a:r>
              <a:rPr lang="en-US" altLang="zh-CN" sz="2800" b="1">
                <a:solidFill>
                  <a:srgbClr val="151B15"/>
                </a:solidFill>
                <a:latin typeface="华文楷体" panose="02010600040101010101" pitchFamily="2" charset="-122"/>
                <a:ea typeface="华文楷体" panose="02010600040101010101" pitchFamily="2" charset="-122"/>
              </a:rPr>
              <a:t>        </a:t>
            </a:r>
            <a:r>
              <a:rPr lang="zh-CN" altLang="en-US" sz="2800" b="1">
                <a:solidFill>
                  <a:srgbClr val="FF0000"/>
                </a:solidFill>
                <a:latin typeface="华文楷体" panose="02010600040101010101" pitchFamily="2" charset="-122"/>
                <a:ea typeface="华文楷体" panose="02010600040101010101" pitchFamily="2" charset="-122"/>
              </a:rPr>
              <a:t>实现模型：</a:t>
            </a:r>
            <a:r>
              <a:rPr lang="zh-CN" altLang="en-US" sz="2800" b="1">
                <a:solidFill>
                  <a:srgbClr val="151B15"/>
                </a:solidFill>
                <a:latin typeface="华文楷体" panose="02010600040101010101" pitchFamily="2" charset="-122"/>
                <a:ea typeface="华文楷体" panose="02010600040101010101" pitchFamily="2" charset="-122"/>
              </a:rPr>
              <a:t>多对一、一对一、多对多</a:t>
            </a:r>
          </a:p>
          <a:p>
            <a:endParaRPr lang="zh-CN" altLang="en-US" sz="2800" b="1">
              <a:solidFill>
                <a:srgbClr val="151B15"/>
              </a:solidFill>
              <a:latin typeface="华文楷体" panose="02010600040101010101" pitchFamily="2" charset="-122"/>
              <a:ea typeface="华文楷体" panose="02010600040101010101" pitchFamily="2" charset="-122"/>
            </a:endParaRPr>
          </a:p>
        </p:txBody>
      </p:sp>
      <p:pic>
        <p:nvPicPr>
          <p:cNvPr id="4" name="Picture 4" descr="2-18">
            <a:extLst>
              <a:ext uri="{FF2B5EF4-FFF2-40B4-BE49-F238E27FC236}">
                <a16:creationId xmlns:a16="http://schemas.microsoft.com/office/drawing/2014/main" id="{3594CD13-6833-8342-9345-B0AFACBAC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3284539"/>
            <a:ext cx="805497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D32CDB44-5EC8-DD42-9960-C1FC052B6BE1}"/>
              </a:ext>
            </a:extLst>
          </p:cNvPr>
          <p:cNvSpPr txBox="1">
            <a:spLocks noChangeArrowheads="1"/>
          </p:cNvSpPr>
          <p:nvPr/>
        </p:nvSpPr>
        <p:spPr>
          <a:xfrm>
            <a:off x="5124451" y="6092825"/>
            <a:ext cx="4284663" cy="476250"/>
          </a:xfrm>
          <a:prstGeom prst="rect">
            <a:avLst/>
          </a:prstGeom>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20000"/>
              </a:spcBef>
              <a:buClr>
                <a:schemeClr val="bg2"/>
              </a:buClr>
            </a:pPr>
            <a:r>
              <a:rPr lang="en-US" altLang="zh-CN" b="1">
                <a:solidFill>
                  <a:srgbClr val="0000FF"/>
                </a:solidFill>
                <a:latin typeface="楷体" pitchFamily="49" charset="-122"/>
                <a:ea typeface="楷体" pitchFamily="49" charset="-122"/>
              </a:rPr>
              <a:t> </a:t>
            </a:r>
            <a:r>
              <a:rPr lang="zh-CN" altLang="en-US" b="1">
                <a:solidFill>
                  <a:srgbClr val="0000FF"/>
                </a:solidFill>
                <a:latin typeface="楷体" pitchFamily="49" charset="-122"/>
                <a:ea typeface="楷体" pitchFamily="49" charset="-122"/>
              </a:rPr>
              <a:t>多线程模型</a:t>
            </a:r>
          </a:p>
        </p:txBody>
      </p:sp>
    </p:spTree>
    <p:extLst>
      <p:ext uri="{BB962C8B-B14F-4D97-AF65-F5344CB8AC3E}">
        <p14:creationId xmlns:p14="http://schemas.microsoft.com/office/powerpoint/2010/main" val="1703340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a:extLst>
              <a:ext uri="{FF2B5EF4-FFF2-40B4-BE49-F238E27FC236}">
                <a16:creationId xmlns:a16="http://schemas.microsoft.com/office/drawing/2014/main" id="{B2E5FA68-3723-F440-8DEC-987792CB7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4439"/>
            <a:ext cx="85344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8723" name="Rectangle 3">
            <a:extLst>
              <a:ext uri="{FF2B5EF4-FFF2-40B4-BE49-F238E27FC236}">
                <a16:creationId xmlns:a16="http://schemas.microsoft.com/office/drawing/2014/main" id="{3EE71BA7-8CB8-A144-A3FE-CEDF553D78BC}"/>
              </a:ext>
            </a:extLst>
          </p:cNvPr>
          <p:cNvSpPr>
            <a:spLocks noChangeArrowheads="1"/>
          </p:cNvSpPr>
          <p:nvPr/>
        </p:nvSpPr>
        <p:spPr bwMode="auto">
          <a:xfrm>
            <a:off x="3200400" y="5641976"/>
            <a:ext cx="6280150" cy="52387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800" b="1">
                <a:solidFill>
                  <a:srgbClr val="0000FF"/>
                </a:solidFill>
                <a:latin typeface="楷体_GB2312" pitchFamily="49" charset="-122"/>
                <a:ea typeface="楷体_GB2312" pitchFamily="49" charset="-122"/>
              </a:rPr>
              <a:t>用户级线程和内核级线程的系统实现</a:t>
            </a:r>
          </a:p>
        </p:txBody>
      </p:sp>
      <p:sp>
        <p:nvSpPr>
          <p:cNvPr id="360455" name="AutoShape 7">
            <a:extLst>
              <a:ext uri="{FF2B5EF4-FFF2-40B4-BE49-F238E27FC236}">
                <a16:creationId xmlns:a16="http://schemas.microsoft.com/office/drawing/2014/main" id="{F6D17B8A-3928-1B43-959E-46D80A586E78}"/>
              </a:ext>
            </a:extLst>
          </p:cNvPr>
          <p:cNvSpPr>
            <a:spLocks/>
          </p:cNvSpPr>
          <p:nvPr/>
        </p:nvSpPr>
        <p:spPr bwMode="auto">
          <a:xfrm>
            <a:off x="4876800" y="609600"/>
            <a:ext cx="3581400" cy="514350"/>
          </a:xfrm>
          <a:prstGeom prst="borderCallout2">
            <a:avLst>
              <a:gd name="adj1" fmla="val 22222"/>
              <a:gd name="adj2" fmla="val -2130"/>
              <a:gd name="adj3" fmla="val 22222"/>
              <a:gd name="adj4" fmla="val -13875"/>
              <a:gd name="adj5" fmla="val 207407"/>
              <a:gd name="adj6" fmla="val -26065"/>
            </a:avLst>
          </a:prstGeom>
          <a:solidFill>
            <a:srgbClr val="0000FF"/>
          </a:solidFill>
          <a:ln w="12700">
            <a:solidFill>
              <a:schemeClr val="tx1"/>
            </a:solidFill>
            <a:miter lim="800000"/>
            <a:headEnd type="none" w="sm" len="sm"/>
            <a:tailEnd type="none" w="sm" len="sm"/>
          </a:ln>
          <a:effectLst>
            <a:outerShdw dist="107763" dir="2700000" algn="ctr" rotWithShape="0">
              <a:srgbClr val="171D17"/>
            </a:outerShdw>
          </a:effec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a:solidFill>
                  <a:srgbClr val="FFFFFF"/>
                </a:solidFill>
                <a:ea typeface="楷体_GB2312" pitchFamily="49" charset="-122"/>
              </a:rPr>
              <a:t>数据库系统 </a:t>
            </a:r>
            <a:r>
              <a:rPr lang="en-US" altLang="zh-CN">
                <a:solidFill>
                  <a:srgbClr val="FFFFFF"/>
                </a:solidFill>
                <a:ea typeface="楷体_GB2312" pitchFamily="49" charset="-122"/>
              </a:rPr>
              <a:t>Infomix</a:t>
            </a:r>
          </a:p>
        </p:txBody>
      </p:sp>
      <p:sp>
        <p:nvSpPr>
          <p:cNvPr id="360457" name="AutoShape 9">
            <a:extLst>
              <a:ext uri="{FF2B5EF4-FFF2-40B4-BE49-F238E27FC236}">
                <a16:creationId xmlns:a16="http://schemas.microsoft.com/office/drawing/2014/main" id="{E2171B8F-E3FD-984D-8F4B-5264F06E7869}"/>
              </a:ext>
            </a:extLst>
          </p:cNvPr>
          <p:cNvSpPr>
            <a:spLocks/>
          </p:cNvSpPr>
          <p:nvPr/>
        </p:nvSpPr>
        <p:spPr bwMode="auto">
          <a:xfrm>
            <a:off x="3429000" y="4267200"/>
            <a:ext cx="2552700" cy="533400"/>
          </a:xfrm>
          <a:prstGeom prst="borderCallout2">
            <a:avLst>
              <a:gd name="adj1" fmla="val 21431"/>
              <a:gd name="adj2" fmla="val 102986"/>
              <a:gd name="adj3" fmla="val 21431"/>
              <a:gd name="adj4" fmla="val 102986"/>
              <a:gd name="adj5" fmla="val -200000"/>
              <a:gd name="adj6" fmla="val 102986"/>
            </a:avLst>
          </a:prstGeom>
          <a:solidFill>
            <a:srgbClr val="0000FF"/>
          </a:solidFill>
          <a:ln w="12700">
            <a:solidFill>
              <a:schemeClr val="tx1"/>
            </a:solidFill>
            <a:miter lim="800000"/>
            <a:headEnd type="none" w="sm" len="sm"/>
            <a:tailEnd type="none" w="sm" len="sm"/>
          </a:ln>
          <a:effectLst>
            <a:outerShdw dist="107763" dir="2700000" algn="ctr" rotWithShape="0">
              <a:srgbClr val="171D17"/>
            </a:outerShdw>
          </a:effectLst>
        </p:spPr>
        <p:txBody>
          <a:bodyPr/>
          <a:lstStyle/>
          <a:p>
            <a:pPr algn="ctr">
              <a:defRPr/>
            </a:pPr>
            <a:r>
              <a:rPr lang="en-US" altLang="zh-CN">
                <a:solidFill>
                  <a:srgbClr val="FFFFFF"/>
                </a:solidFill>
              </a:rPr>
              <a:t>MACH </a:t>
            </a:r>
            <a:r>
              <a:rPr lang="zh-CN" altLang="en-US">
                <a:solidFill>
                  <a:srgbClr val="FFFFFF"/>
                </a:solidFill>
              </a:rPr>
              <a:t>、</a:t>
            </a:r>
            <a:r>
              <a:rPr lang="en-US" altLang="zh-CN">
                <a:solidFill>
                  <a:srgbClr val="FFFFFF"/>
                </a:solidFill>
              </a:rPr>
              <a:t>OS/2</a:t>
            </a:r>
          </a:p>
        </p:txBody>
      </p:sp>
      <p:sp>
        <p:nvSpPr>
          <p:cNvPr id="360458" name="AutoShape 10">
            <a:extLst>
              <a:ext uri="{FF2B5EF4-FFF2-40B4-BE49-F238E27FC236}">
                <a16:creationId xmlns:a16="http://schemas.microsoft.com/office/drawing/2014/main" id="{E67B9489-C225-DE45-A7AF-9F08C837FB10}"/>
              </a:ext>
            </a:extLst>
          </p:cNvPr>
          <p:cNvSpPr>
            <a:spLocks/>
          </p:cNvSpPr>
          <p:nvPr/>
        </p:nvSpPr>
        <p:spPr bwMode="auto">
          <a:xfrm>
            <a:off x="8229600" y="4305300"/>
            <a:ext cx="1885950" cy="609600"/>
          </a:xfrm>
          <a:prstGeom prst="borderCallout3">
            <a:avLst>
              <a:gd name="adj1" fmla="val 18750"/>
              <a:gd name="adj2" fmla="val 104042"/>
              <a:gd name="adj3" fmla="val 18750"/>
              <a:gd name="adj4" fmla="val 105134"/>
              <a:gd name="adj5" fmla="val -42190"/>
              <a:gd name="adj6" fmla="val 105134"/>
              <a:gd name="adj7" fmla="val -103125"/>
              <a:gd name="adj8" fmla="val 35352"/>
            </a:avLst>
          </a:prstGeom>
          <a:solidFill>
            <a:srgbClr val="0000FF"/>
          </a:solidFill>
          <a:ln w="12700">
            <a:solidFill>
              <a:schemeClr val="tx1"/>
            </a:solidFill>
            <a:miter lim="800000"/>
            <a:headEnd type="none" w="sm" len="sm"/>
            <a:tailEnd type="none" w="sm" len="sm"/>
          </a:ln>
          <a:effectLst>
            <a:outerShdw dist="71842" dir="2700000" algn="ctr" rotWithShape="0">
              <a:srgbClr val="171D17"/>
            </a:outerShdw>
          </a:effectLst>
        </p:spPr>
        <p:txBody>
          <a:bodyPr/>
          <a:lstStyle/>
          <a:p>
            <a:pPr algn="ctr">
              <a:defRPr/>
            </a:pPr>
            <a:r>
              <a:rPr lang="en-US" altLang="zh-CN">
                <a:solidFill>
                  <a:srgbClr val="FFFFFF"/>
                </a:solidFill>
              </a:rPr>
              <a:t>Solariis</a:t>
            </a:r>
          </a:p>
        </p:txBody>
      </p:sp>
      <p:sp>
        <p:nvSpPr>
          <p:cNvPr id="158727" name="Text Box 12">
            <a:extLst>
              <a:ext uri="{FF2B5EF4-FFF2-40B4-BE49-F238E27FC236}">
                <a16:creationId xmlns:a16="http://schemas.microsoft.com/office/drawing/2014/main" id="{21B92421-B37A-2F44-A83F-C17254E3ED2E}"/>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8728" name="灯片编号占位符 3">
            <a:extLst>
              <a:ext uri="{FF2B5EF4-FFF2-40B4-BE49-F238E27FC236}">
                <a16:creationId xmlns:a16="http://schemas.microsoft.com/office/drawing/2014/main" id="{6F2A38C5-794B-FA48-BAF7-3CC753724C5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A8F58E0-D062-914A-BC9B-52CA69EB73AF}" type="slidenum">
              <a:rPr lang="zh-CN" altLang="en-US" sz="1800"/>
              <a:pPr/>
              <a:t>51</a:t>
            </a:fld>
            <a:endParaRPr lang="en-US" altLang="zh-CN" sz="1800"/>
          </a:p>
        </p:txBody>
      </p:sp>
    </p:spTree>
    <p:extLst>
      <p:ext uri="{BB962C8B-B14F-4D97-AF65-F5344CB8AC3E}">
        <p14:creationId xmlns:p14="http://schemas.microsoft.com/office/powerpoint/2010/main" val="22774343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55"/>
                                        </p:tgtEl>
                                        <p:attrNameLst>
                                          <p:attrName>style.visibility</p:attrName>
                                        </p:attrNameLst>
                                      </p:cBhvr>
                                      <p:to>
                                        <p:strVal val="visible"/>
                                      </p:to>
                                    </p:set>
                                    <p:animEffect transition="in" filter="wipe(left)">
                                      <p:cBhvr>
                                        <p:cTn id="7" dur="500"/>
                                        <p:tgtEl>
                                          <p:spTgt spid="3604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0457"/>
                                        </p:tgtEl>
                                        <p:attrNameLst>
                                          <p:attrName>style.visibility</p:attrName>
                                        </p:attrNameLst>
                                      </p:cBhvr>
                                      <p:to>
                                        <p:strVal val="visible"/>
                                      </p:to>
                                    </p:set>
                                    <p:animEffect transition="in" filter="wipe(left)">
                                      <p:cBhvr>
                                        <p:cTn id="12" dur="500"/>
                                        <p:tgtEl>
                                          <p:spTgt spid="3604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0458"/>
                                        </p:tgtEl>
                                        <p:attrNameLst>
                                          <p:attrName>style.visibility</p:attrName>
                                        </p:attrNameLst>
                                      </p:cBhvr>
                                      <p:to>
                                        <p:strVal val="visible"/>
                                      </p:to>
                                    </p:set>
                                    <p:animEffect transition="in" filter="wipe(left)">
                                      <p:cBhvr>
                                        <p:cTn id="17" dur="500"/>
                                        <p:tgtEl>
                                          <p:spTgt spid="360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5" grpId="0" animBg="1" autoUpdateAnimBg="0"/>
      <p:bldP spid="360457" grpId="0" animBg="1" autoUpdateAnimBg="0"/>
      <p:bldP spid="360458"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9" name="Rectangle 7">
            <a:extLst>
              <a:ext uri="{FF2B5EF4-FFF2-40B4-BE49-F238E27FC236}">
                <a16:creationId xmlns:a16="http://schemas.microsoft.com/office/drawing/2014/main" id="{84D89B46-7C78-E447-9F0F-B4A02BA7706D}"/>
              </a:ext>
            </a:extLst>
          </p:cNvPr>
          <p:cNvSpPr>
            <a:spLocks noChangeArrowheads="1"/>
          </p:cNvSpPr>
          <p:nvPr/>
        </p:nvSpPr>
        <p:spPr bwMode="auto">
          <a:xfrm>
            <a:off x="7239001" y="1524000"/>
            <a:ext cx="2581275"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内核支持线程</a:t>
            </a:r>
          </a:p>
        </p:txBody>
      </p:sp>
      <p:sp>
        <p:nvSpPr>
          <p:cNvPr id="305160" name="Rectangle 8">
            <a:extLst>
              <a:ext uri="{FF2B5EF4-FFF2-40B4-BE49-F238E27FC236}">
                <a16:creationId xmlns:a16="http://schemas.microsoft.com/office/drawing/2014/main" id="{A81CD5CD-DFD3-3545-AD21-1CC4B1B2B373}"/>
              </a:ext>
            </a:extLst>
          </p:cNvPr>
          <p:cNvSpPr>
            <a:spLocks noChangeArrowheads="1"/>
          </p:cNvSpPr>
          <p:nvPr/>
        </p:nvSpPr>
        <p:spPr bwMode="auto">
          <a:xfrm>
            <a:off x="3505200" y="2590800"/>
            <a:ext cx="6858000" cy="3124200"/>
          </a:xfrm>
          <a:prstGeom prst="rect">
            <a:avLst/>
          </a:prstGeom>
          <a:solidFill>
            <a:srgbClr val="FFFFFF"/>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5000"/>
              </a:lnSpc>
            </a:pPr>
            <a:r>
              <a:rPr lang="en-US" altLang="zh-CN"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无须内核</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与进程的调度和切换类似</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特别快</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快于进程 、小于用户级</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整个进程等待</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阻塞线程</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调度以进程为单位</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调度以线程为单位</a:t>
            </a:r>
          </a:p>
        </p:txBody>
      </p:sp>
      <p:sp>
        <p:nvSpPr>
          <p:cNvPr id="305161" name="Rectangle 9">
            <a:extLst>
              <a:ext uri="{FF2B5EF4-FFF2-40B4-BE49-F238E27FC236}">
                <a16:creationId xmlns:a16="http://schemas.microsoft.com/office/drawing/2014/main" id="{BEFFB597-1821-4E4B-8A71-4CDF7B5E76B8}"/>
              </a:ext>
            </a:extLst>
          </p:cNvPr>
          <p:cNvSpPr>
            <a:spLocks noChangeArrowheads="1"/>
          </p:cNvSpPr>
          <p:nvPr/>
        </p:nvSpPr>
        <p:spPr bwMode="auto">
          <a:xfrm>
            <a:off x="3886201" y="1524000"/>
            <a:ext cx="2359025"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用户级线程</a:t>
            </a:r>
          </a:p>
        </p:txBody>
      </p:sp>
      <p:sp>
        <p:nvSpPr>
          <p:cNvPr id="305162" name="Rectangle 10">
            <a:extLst>
              <a:ext uri="{FF2B5EF4-FFF2-40B4-BE49-F238E27FC236}">
                <a16:creationId xmlns:a16="http://schemas.microsoft.com/office/drawing/2014/main" id="{36BA5F2C-DD41-8A41-AAFB-837C6BD97741}"/>
              </a:ext>
            </a:extLst>
          </p:cNvPr>
          <p:cNvSpPr>
            <a:spLocks noChangeArrowheads="1"/>
          </p:cNvSpPr>
          <p:nvPr/>
        </p:nvSpPr>
        <p:spPr bwMode="auto">
          <a:xfrm>
            <a:off x="1981200" y="2514600"/>
            <a:ext cx="1676400" cy="3276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CC3399"/>
                </a:solidFill>
                <a:latin typeface="楷体_GB2312" pitchFamily="49" charset="-122"/>
                <a:ea typeface="楷体_GB2312" pitchFamily="49" charset="-122"/>
              </a:rPr>
              <a:t>线程调度</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切换速度</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系统调用</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执行时间</a:t>
            </a:r>
          </a:p>
        </p:txBody>
      </p:sp>
      <p:sp>
        <p:nvSpPr>
          <p:cNvPr id="159750" name="Line 11">
            <a:extLst>
              <a:ext uri="{FF2B5EF4-FFF2-40B4-BE49-F238E27FC236}">
                <a16:creationId xmlns:a16="http://schemas.microsoft.com/office/drawing/2014/main" id="{F34751E9-931C-D448-910A-0850ACC568A8}"/>
              </a:ext>
            </a:extLst>
          </p:cNvPr>
          <p:cNvSpPr>
            <a:spLocks noChangeShapeType="1"/>
          </p:cNvSpPr>
          <p:nvPr/>
        </p:nvSpPr>
        <p:spPr bwMode="auto">
          <a:xfrm>
            <a:off x="2057400" y="3124200"/>
            <a:ext cx="830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159751" name="Text Box 14">
            <a:extLst>
              <a:ext uri="{FF2B5EF4-FFF2-40B4-BE49-F238E27FC236}">
                <a16:creationId xmlns:a16="http://schemas.microsoft.com/office/drawing/2014/main" id="{27EC0636-A4EB-EF4D-9FD9-C88A91D14244}"/>
              </a:ext>
            </a:extLst>
          </p:cNvPr>
          <p:cNvSpPr txBox="1">
            <a:spLocks noChangeArrowheads="1"/>
          </p:cNvSpPr>
          <p:nvPr/>
        </p:nvSpPr>
        <p:spPr bwMode="auto">
          <a:xfrm>
            <a:off x="2286000" y="639764"/>
            <a:ext cx="8153400" cy="57943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楷体_GB2312" pitchFamily="49" charset="-122"/>
                <a:ea typeface="楷体_GB2312" pitchFamily="49" charset="-122"/>
              </a:rPr>
              <a:t>2</a:t>
            </a:r>
            <a:r>
              <a:rPr lang="zh-CN" altLang="en-US" sz="3200" b="1">
                <a:solidFill>
                  <a:srgbClr val="FF0000"/>
                </a:solidFill>
                <a:latin typeface="楷体_GB2312" pitchFamily="49" charset="-122"/>
                <a:ea typeface="楷体_GB2312" pitchFamily="49" charset="-122"/>
              </a:rPr>
              <a:t>、比较</a:t>
            </a:r>
          </a:p>
        </p:txBody>
      </p:sp>
      <p:grpSp>
        <p:nvGrpSpPr>
          <p:cNvPr id="2" name="Group 20">
            <a:extLst>
              <a:ext uri="{FF2B5EF4-FFF2-40B4-BE49-F238E27FC236}">
                <a16:creationId xmlns:a16="http://schemas.microsoft.com/office/drawing/2014/main" id="{AC2C0263-9F80-5F4F-909A-255FA05FF4F7}"/>
              </a:ext>
            </a:extLst>
          </p:cNvPr>
          <p:cNvGrpSpPr>
            <a:grpSpLocks/>
          </p:cNvGrpSpPr>
          <p:nvPr/>
        </p:nvGrpSpPr>
        <p:grpSpPr bwMode="auto">
          <a:xfrm>
            <a:off x="2057400" y="2286000"/>
            <a:ext cx="8305800" cy="3810000"/>
            <a:chOff x="336" y="1440"/>
            <a:chExt cx="5232" cy="2400"/>
          </a:xfrm>
        </p:grpSpPr>
        <p:sp>
          <p:nvSpPr>
            <p:cNvPr id="159755" name="Line 12">
              <a:extLst>
                <a:ext uri="{FF2B5EF4-FFF2-40B4-BE49-F238E27FC236}">
                  <a16:creationId xmlns:a16="http://schemas.microsoft.com/office/drawing/2014/main" id="{082518B9-F516-6347-A833-60AE484725E3}"/>
                </a:ext>
              </a:extLst>
            </p:cNvPr>
            <p:cNvSpPr>
              <a:spLocks noChangeShapeType="1"/>
            </p:cNvSpPr>
            <p:nvPr/>
          </p:nvSpPr>
          <p:spPr bwMode="auto">
            <a:xfrm>
              <a:off x="336" y="26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6" name="Line 13">
              <a:extLst>
                <a:ext uri="{FF2B5EF4-FFF2-40B4-BE49-F238E27FC236}">
                  <a16:creationId xmlns:a16="http://schemas.microsoft.com/office/drawing/2014/main" id="{E881C9EA-98C6-6745-B3FD-83E740839407}"/>
                </a:ext>
              </a:extLst>
            </p:cNvPr>
            <p:cNvSpPr>
              <a:spLocks noChangeShapeType="1"/>
            </p:cNvSpPr>
            <p:nvPr/>
          </p:nvSpPr>
          <p:spPr bwMode="auto">
            <a:xfrm>
              <a:off x="336" y="312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7" name="Line 15">
              <a:extLst>
                <a:ext uri="{FF2B5EF4-FFF2-40B4-BE49-F238E27FC236}">
                  <a16:creationId xmlns:a16="http://schemas.microsoft.com/office/drawing/2014/main" id="{66663731-2CDA-694C-B72A-24F53E7BC252}"/>
                </a:ext>
              </a:extLst>
            </p:cNvPr>
            <p:cNvSpPr>
              <a:spLocks noChangeShapeType="1"/>
            </p:cNvSpPr>
            <p:nvPr/>
          </p:nvSpPr>
          <p:spPr bwMode="auto">
            <a:xfrm>
              <a:off x="336" y="2064"/>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8" name="Line 16">
              <a:extLst>
                <a:ext uri="{FF2B5EF4-FFF2-40B4-BE49-F238E27FC236}">
                  <a16:creationId xmlns:a16="http://schemas.microsoft.com/office/drawing/2014/main" id="{ECAA7E26-94BD-8041-A81F-E5D738A7F917}"/>
                </a:ext>
              </a:extLst>
            </p:cNvPr>
            <p:cNvSpPr>
              <a:spLocks noChangeShapeType="1"/>
            </p:cNvSpPr>
            <p:nvPr/>
          </p:nvSpPr>
          <p:spPr bwMode="auto">
            <a:xfrm>
              <a:off x="336" y="14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9" name="Line 17">
              <a:extLst>
                <a:ext uri="{FF2B5EF4-FFF2-40B4-BE49-F238E27FC236}">
                  <a16:creationId xmlns:a16="http://schemas.microsoft.com/office/drawing/2014/main" id="{EAE30C88-9526-A544-BCC9-E33A395FEB7E}"/>
                </a:ext>
              </a:extLst>
            </p:cNvPr>
            <p:cNvSpPr>
              <a:spLocks noChangeShapeType="1"/>
            </p:cNvSpPr>
            <p:nvPr/>
          </p:nvSpPr>
          <p:spPr bwMode="auto">
            <a:xfrm>
              <a:off x="336" y="38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60" name="Line 18">
              <a:extLst>
                <a:ext uri="{FF2B5EF4-FFF2-40B4-BE49-F238E27FC236}">
                  <a16:creationId xmlns:a16="http://schemas.microsoft.com/office/drawing/2014/main" id="{61F955FC-42BE-6442-AE09-B10C19543AA7}"/>
                </a:ext>
              </a:extLst>
            </p:cNvPr>
            <p:cNvSpPr>
              <a:spLocks noChangeShapeType="1"/>
            </p:cNvSpPr>
            <p:nvPr/>
          </p:nvSpPr>
          <p:spPr bwMode="auto">
            <a:xfrm>
              <a:off x="1392" y="1440"/>
              <a:ext cx="0" cy="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9761" name="Line 19">
              <a:extLst>
                <a:ext uri="{FF2B5EF4-FFF2-40B4-BE49-F238E27FC236}">
                  <a16:creationId xmlns:a16="http://schemas.microsoft.com/office/drawing/2014/main" id="{83BFBE8D-E5B3-E048-AEB4-893EE09D622F}"/>
                </a:ext>
              </a:extLst>
            </p:cNvPr>
            <p:cNvSpPr>
              <a:spLocks noChangeShapeType="1"/>
            </p:cNvSpPr>
            <p:nvPr/>
          </p:nvSpPr>
          <p:spPr bwMode="auto">
            <a:xfrm>
              <a:off x="3216" y="1440"/>
              <a:ext cx="0" cy="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grpSp>
      <p:sp>
        <p:nvSpPr>
          <p:cNvPr id="159753" name="Text Box 22">
            <a:extLst>
              <a:ext uri="{FF2B5EF4-FFF2-40B4-BE49-F238E27FC236}">
                <a16:creationId xmlns:a16="http://schemas.microsoft.com/office/drawing/2014/main" id="{55BC745C-788C-8645-9B7D-DF3DACB39662}"/>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9754" name="灯片编号占位符 3">
            <a:extLst>
              <a:ext uri="{FF2B5EF4-FFF2-40B4-BE49-F238E27FC236}">
                <a16:creationId xmlns:a16="http://schemas.microsoft.com/office/drawing/2014/main" id="{C4C8447C-43C3-5D4E-A3E2-173D067F7D10}"/>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58EDB7F-5CF0-6D4D-AB08-41CBE6963B6E}" type="slidenum">
              <a:rPr lang="zh-CN" altLang="en-US" sz="1800"/>
              <a:pPr/>
              <a:t>52</a:t>
            </a:fld>
            <a:endParaRPr lang="en-US" altLang="zh-CN" sz="1800"/>
          </a:p>
        </p:txBody>
      </p:sp>
    </p:spTree>
    <p:extLst>
      <p:ext uri="{BB962C8B-B14F-4D97-AF65-F5344CB8AC3E}">
        <p14:creationId xmlns:p14="http://schemas.microsoft.com/office/powerpoint/2010/main" val="30527276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5161"/>
                                        </p:tgtEl>
                                        <p:attrNameLst>
                                          <p:attrName>style.visibility</p:attrName>
                                        </p:attrNameLst>
                                      </p:cBhvr>
                                      <p:to>
                                        <p:strVal val="visible"/>
                                      </p:to>
                                    </p:set>
                                    <p:animEffect transition="in" filter="dissolve">
                                      <p:cBhvr>
                                        <p:cTn id="7" dur="500"/>
                                        <p:tgtEl>
                                          <p:spTgt spid="30516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5159"/>
                                        </p:tgtEl>
                                        <p:attrNameLst>
                                          <p:attrName>style.visibility</p:attrName>
                                        </p:attrNameLst>
                                      </p:cBhvr>
                                      <p:to>
                                        <p:strVal val="visible"/>
                                      </p:to>
                                    </p:set>
                                    <p:animEffect transition="in" filter="dissolve">
                                      <p:cBhvr>
                                        <p:cTn id="11" dur="500"/>
                                        <p:tgtEl>
                                          <p:spTgt spid="30515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5162"/>
                                        </p:tgtEl>
                                        <p:attrNameLst>
                                          <p:attrName>style.visibility</p:attrName>
                                        </p:attrNameLst>
                                      </p:cBhvr>
                                      <p:to>
                                        <p:strVal val="visible"/>
                                      </p:to>
                                    </p:set>
                                    <p:animEffect transition="in" filter="dissolve">
                                      <p:cBhvr>
                                        <p:cTn id="21" dur="500"/>
                                        <p:tgtEl>
                                          <p:spTgt spid="3051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05160">
                                            <p:txEl>
                                              <p:pRg st="0" end="0"/>
                                            </p:txEl>
                                          </p:spTgt>
                                        </p:tgtEl>
                                        <p:attrNameLst>
                                          <p:attrName>style.visibility</p:attrName>
                                        </p:attrNameLst>
                                      </p:cBhvr>
                                      <p:to>
                                        <p:strVal val="visible"/>
                                      </p:to>
                                    </p:set>
                                    <p:animEffect transition="in" filter="barn(outVertical)">
                                      <p:cBhvr>
                                        <p:cTn id="26" dur="500"/>
                                        <p:tgtEl>
                                          <p:spTgt spid="305160">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05160">
                                            <p:txEl>
                                              <p:pRg st="2" end="2"/>
                                            </p:txEl>
                                          </p:spTgt>
                                        </p:tgtEl>
                                        <p:attrNameLst>
                                          <p:attrName>style.visibility</p:attrName>
                                        </p:attrNameLst>
                                      </p:cBhvr>
                                      <p:to>
                                        <p:strVal val="visible"/>
                                      </p:to>
                                    </p:set>
                                    <p:animEffect transition="in" filter="barn(outVertical)">
                                      <p:cBhvr>
                                        <p:cTn id="31" dur="500"/>
                                        <p:tgtEl>
                                          <p:spTgt spid="305160">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05160">
                                            <p:txEl>
                                              <p:pRg st="4" end="4"/>
                                            </p:txEl>
                                          </p:spTgt>
                                        </p:tgtEl>
                                        <p:attrNameLst>
                                          <p:attrName>style.visibility</p:attrName>
                                        </p:attrNameLst>
                                      </p:cBhvr>
                                      <p:to>
                                        <p:strVal val="visible"/>
                                      </p:to>
                                    </p:set>
                                    <p:animEffect transition="in" filter="barn(outVertical)">
                                      <p:cBhvr>
                                        <p:cTn id="36" dur="500"/>
                                        <p:tgtEl>
                                          <p:spTgt spid="3051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05160">
                                            <p:txEl>
                                              <p:pRg st="6" end="6"/>
                                            </p:txEl>
                                          </p:spTgt>
                                        </p:tgtEl>
                                        <p:attrNameLst>
                                          <p:attrName>style.visibility</p:attrName>
                                        </p:attrNameLst>
                                      </p:cBhvr>
                                      <p:to>
                                        <p:strVal val="visible"/>
                                      </p:to>
                                    </p:set>
                                    <p:animEffect transition="in" filter="barn(outVertical)">
                                      <p:cBhvr>
                                        <p:cTn id="41" dur="500"/>
                                        <p:tgtEl>
                                          <p:spTgt spid="3051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9" grpId="0" animBg="1" autoUpdateAnimBg="0"/>
      <p:bldP spid="305160" grpId="0" build="p" autoUpdateAnimBg="0"/>
      <p:bldP spid="305161" grpId="0" animBg="1" autoUpdateAnimBg="0"/>
      <p:bldP spid="305162"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a:extLst>
              <a:ext uri="{FF2B5EF4-FFF2-40B4-BE49-F238E27FC236}">
                <a16:creationId xmlns:a16="http://schemas.microsoft.com/office/drawing/2014/main" id="{01F96D9E-E1A3-6A41-AFAC-D200AF1E4A65}"/>
              </a:ext>
            </a:extLst>
          </p:cNvPr>
          <p:cNvSpPr txBox="1">
            <a:spLocks noChangeArrowheads="1"/>
          </p:cNvSpPr>
          <p:nvPr/>
        </p:nvSpPr>
        <p:spPr bwMode="auto">
          <a:xfrm>
            <a:off x="1828800" y="1"/>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Arial" panose="020B0604020202020204" pitchFamily="34" charset="0"/>
                <a:ea typeface="幼圆" pitchFamily="49" charset="-122"/>
              </a:rPr>
              <a:t>本章结束了，你应该能够：</a:t>
            </a:r>
          </a:p>
        </p:txBody>
      </p:sp>
      <p:sp>
        <p:nvSpPr>
          <p:cNvPr id="307203" name="Text Box 3">
            <a:extLst>
              <a:ext uri="{FF2B5EF4-FFF2-40B4-BE49-F238E27FC236}">
                <a16:creationId xmlns:a16="http://schemas.microsoft.com/office/drawing/2014/main" id="{FFA0E1AA-5A51-F548-8296-83EF7A239F74}"/>
              </a:ext>
            </a:extLst>
          </p:cNvPr>
          <p:cNvSpPr txBox="1">
            <a:spLocks noChangeArrowheads="1"/>
          </p:cNvSpPr>
          <p:nvPr/>
        </p:nvSpPr>
        <p:spPr bwMode="auto">
          <a:xfrm>
            <a:off x="2209800" y="620714"/>
            <a:ext cx="8153400" cy="5927725"/>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3500"/>
              </a:lnSpc>
              <a:buFont typeface="Wingdings" pitchFamily="2" charset="2"/>
              <a:buChar char="Ø"/>
            </a:pPr>
            <a:r>
              <a:rPr lang="zh-CN" altLang="en-US" b="1" dirty="0">
                <a:solidFill>
                  <a:srgbClr val="0000FF"/>
                </a:solidFill>
                <a:latin typeface="华文楷体" panose="02010600040101010101" pitchFamily="2" charset="-122"/>
                <a:ea typeface="华文楷体" panose="02010600040101010101" pitchFamily="2" charset="-122"/>
              </a:rPr>
              <a:t>理解</a:t>
            </a:r>
            <a:r>
              <a:rPr lang="zh-CN" altLang="zh-CN" b="1" dirty="0">
                <a:solidFill>
                  <a:srgbClr val="0000FF"/>
                </a:solidFill>
                <a:latin typeface="华文楷体" panose="02010600040101010101" pitchFamily="2" charset="-122"/>
                <a:ea typeface="华文楷体" panose="02010600040101010101" pitchFamily="2" charset="-122"/>
              </a:rPr>
              <a:t>：</a:t>
            </a:r>
            <a:endParaRPr lang="en-US" altLang="zh-CN" b="1" dirty="0">
              <a:solidFill>
                <a:srgbClr val="0000FF"/>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dirty="0">
                <a:solidFill>
                  <a:srgbClr val="171D17"/>
                </a:solidFill>
                <a:latin typeface="华文楷体" panose="02010600040101010101" pitchFamily="2" charset="-122"/>
                <a:ea typeface="华文楷体" panose="02010600040101010101" pitchFamily="2" charset="-122"/>
              </a:rPr>
              <a:t>程序的顺序执行</a:t>
            </a:r>
            <a:r>
              <a:rPr lang="zh-CN" altLang="en-US" b="1" dirty="0">
                <a:solidFill>
                  <a:srgbClr val="171D17"/>
                </a:solidFill>
                <a:latin typeface="华文楷体" panose="02010600040101010101" pitchFamily="2" charset="-122"/>
                <a:ea typeface="华文楷体" panose="02010600040101010101" pitchFamily="2" charset="-122"/>
              </a:rPr>
              <a:t>、</a:t>
            </a:r>
            <a:r>
              <a:rPr lang="zh-CN" altLang="zh-CN" b="1" dirty="0">
                <a:solidFill>
                  <a:srgbClr val="171D17"/>
                </a:solidFill>
                <a:latin typeface="华文楷体" panose="02010600040101010101" pitchFamily="2" charset="-122"/>
                <a:ea typeface="华文楷体" panose="02010600040101010101" pitchFamily="2" charset="-122"/>
              </a:rPr>
              <a:t>并发执行</a:t>
            </a:r>
            <a:r>
              <a:rPr lang="zh-CN" altLang="en-US" b="1" dirty="0">
                <a:solidFill>
                  <a:srgbClr val="171D17"/>
                </a:solidFill>
                <a:latin typeface="华文楷体" panose="02010600040101010101" pitchFamily="2" charset="-122"/>
                <a:ea typeface="华文楷体" panose="02010600040101010101" pitchFamily="2" charset="-122"/>
              </a:rPr>
              <a:t>及特征。</a:t>
            </a:r>
            <a:endParaRPr lang="en-US" altLang="zh-CN" b="1" dirty="0">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dirty="0">
                <a:solidFill>
                  <a:srgbClr val="171D17"/>
                </a:solidFill>
                <a:latin typeface="华文楷体" panose="02010600040101010101" pitchFamily="2" charset="-122"/>
                <a:ea typeface="华文楷体" panose="02010600040101010101" pitchFamily="2" charset="-122"/>
              </a:rPr>
              <a:t>进程；进程控制块；进程实体；原语；原子操作；进程状态及转换</a:t>
            </a:r>
            <a:r>
              <a:rPr lang="zh-CN" altLang="en-US" b="1" dirty="0">
                <a:solidFill>
                  <a:srgbClr val="171D17"/>
                </a:solidFill>
                <a:latin typeface="华文楷体" panose="02010600040101010101" pitchFamily="2" charset="-122"/>
                <a:ea typeface="华文楷体" panose="02010600040101010101" pitchFamily="2" charset="-122"/>
              </a:rPr>
              <a:t>，以及转换的典型原因。</a:t>
            </a:r>
            <a:endParaRPr lang="en-US" altLang="zh-CN" b="1" dirty="0">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dirty="0">
                <a:solidFill>
                  <a:srgbClr val="171D17"/>
                </a:solidFill>
                <a:latin typeface="华文楷体" panose="02010600040101010101" pitchFamily="2" charset="-122"/>
                <a:ea typeface="华文楷体" panose="02010600040101010101" pitchFamily="2" charset="-122"/>
              </a:rPr>
              <a:t>进程同步；临界资源；临界区；同步机制的准则；信号量机制；整形信号量；记录型信号量；</a:t>
            </a:r>
            <a:r>
              <a:rPr lang="en-US" altLang="zh-CN" b="1" dirty="0">
                <a:solidFill>
                  <a:srgbClr val="171D17"/>
                </a:solidFill>
                <a:latin typeface="华文楷体" panose="02010600040101010101" pitchFamily="2" charset="-122"/>
                <a:ea typeface="华文楷体" panose="02010600040101010101" pitchFamily="2" charset="-122"/>
              </a:rPr>
              <a:t>AND</a:t>
            </a:r>
            <a:r>
              <a:rPr lang="zh-CN" altLang="zh-CN" b="1" dirty="0">
                <a:solidFill>
                  <a:srgbClr val="171D17"/>
                </a:solidFill>
                <a:latin typeface="华文楷体" panose="02010600040101010101" pitchFamily="2" charset="-122"/>
                <a:ea typeface="华文楷体" panose="02010600040101010101" pitchFamily="2" charset="-122"/>
              </a:rPr>
              <a:t>信号量；经典进程同步问题；进程通信。</a:t>
            </a:r>
            <a:endParaRPr lang="en-US" altLang="zh-CN" b="1" dirty="0">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en-US" b="1" dirty="0">
                <a:solidFill>
                  <a:srgbClr val="171D17"/>
                </a:solidFill>
                <a:latin typeface="华文楷体" panose="02010600040101010101" pitchFamily="2" charset="-122"/>
                <a:ea typeface="华文楷体" panose="02010600040101010101" pitchFamily="2" charset="-122"/>
              </a:rPr>
              <a:t>线程及线程与进程的区别。</a:t>
            </a:r>
            <a:endParaRPr lang="zh-CN" altLang="zh-CN" b="1" dirty="0">
              <a:solidFill>
                <a:srgbClr val="171D17"/>
              </a:solidFill>
              <a:latin typeface="华文楷体" panose="02010600040101010101" pitchFamily="2" charset="-122"/>
              <a:ea typeface="华文楷体" panose="02010600040101010101" pitchFamily="2" charset="-122"/>
            </a:endParaRPr>
          </a:p>
          <a:p>
            <a:pPr>
              <a:lnSpc>
                <a:spcPts val="3500"/>
              </a:lnSpc>
              <a:buClr>
                <a:srgbClr val="0000FF"/>
              </a:buClr>
              <a:buFont typeface="Wingdings" pitchFamily="2" charset="2"/>
              <a:buChar char="Ø"/>
            </a:pPr>
            <a:r>
              <a:rPr lang="zh-CN" altLang="en-US" b="1" dirty="0">
                <a:solidFill>
                  <a:srgbClr val="0000FF"/>
                </a:solidFill>
                <a:latin typeface="华文楷体" panose="02010600040101010101" pitchFamily="2" charset="-122"/>
                <a:ea typeface="华文楷体" panose="02010600040101010101" pitchFamily="2" charset="-122"/>
              </a:rPr>
              <a:t>掌握</a:t>
            </a:r>
            <a:r>
              <a:rPr lang="zh-CN" altLang="zh-CN" b="1" dirty="0">
                <a:solidFill>
                  <a:srgbClr val="0000FF"/>
                </a:solidFill>
                <a:latin typeface="华文楷体" panose="02010600040101010101" pitchFamily="2" charset="-122"/>
                <a:ea typeface="华文楷体" panose="02010600040101010101" pitchFamily="2" charset="-122"/>
              </a:rPr>
              <a:t>：</a:t>
            </a:r>
            <a:r>
              <a:rPr lang="zh-CN" altLang="zh-CN" b="1" dirty="0">
                <a:solidFill>
                  <a:srgbClr val="171D17"/>
                </a:solidFill>
                <a:latin typeface="华文楷体" panose="02010600040101010101" pitchFamily="2" charset="-122"/>
                <a:ea typeface="华文楷体" panose="02010600040101010101" pitchFamily="2" charset="-122"/>
              </a:rPr>
              <a:t>进程的基本概念；</a:t>
            </a:r>
            <a:r>
              <a:rPr lang="en-US" altLang="zh-CN" b="1" dirty="0">
                <a:solidFill>
                  <a:srgbClr val="171D17"/>
                </a:solidFill>
                <a:latin typeface="华文楷体" panose="02010600040101010101" pitchFamily="2" charset="-122"/>
                <a:ea typeface="华文楷体" panose="02010600040101010101" pitchFamily="2" charset="-122"/>
              </a:rPr>
              <a:t>PCB</a:t>
            </a:r>
            <a:r>
              <a:rPr lang="zh-CN" altLang="en-US" b="1" dirty="0">
                <a:solidFill>
                  <a:srgbClr val="171D17"/>
                </a:solidFill>
                <a:latin typeface="华文楷体" panose="02010600040101010101" pitchFamily="2" charset="-122"/>
                <a:ea typeface="华文楷体" panose="02010600040101010101" pitchFamily="2" charset="-122"/>
              </a:rPr>
              <a:t>的作用；</a:t>
            </a:r>
            <a:r>
              <a:rPr lang="zh-CN" altLang="zh-CN" b="1" dirty="0">
                <a:solidFill>
                  <a:srgbClr val="171D17"/>
                </a:solidFill>
                <a:latin typeface="华文楷体" panose="02010600040101010101" pitchFamily="2" charset="-122"/>
                <a:ea typeface="华文楷体" panose="02010600040101010101" pitchFamily="2" charset="-122"/>
              </a:rPr>
              <a:t>进程状态及转换；临界资源；临界区</a:t>
            </a:r>
            <a:r>
              <a:rPr lang="zh-CN" altLang="en-US" b="1" dirty="0">
                <a:solidFill>
                  <a:srgbClr val="171D17"/>
                </a:solidFill>
                <a:latin typeface="华文楷体" panose="02010600040101010101" pitchFamily="2" charset="-122"/>
                <a:ea typeface="华文楷体" panose="02010600040101010101" pitchFamily="2" charset="-122"/>
              </a:rPr>
              <a:t>；</a:t>
            </a:r>
            <a:r>
              <a:rPr lang="zh-CN" altLang="zh-CN" b="1" dirty="0">
                <a:solidFill>
                  <a:srgbClr val="171D17"/>
                </a:solidFill>
                <a:latin typeface="华文楷体" panose="02010600040101010101" pitchFamily="2" charset="-122"/>
                <a:ea typeface="华文楷体" panose="02010600040101010101" pitchFamily="2" charset="-122"/>
              </a:rPr>
              <a:t>信号量机制</a:t>
            </a:r>
            <a:r>
              <a:rPr lang="zh-CN" altLang="en-US" b="1" dirty="0">
                <a:solidFill>
                  <a:srgbClr val="171D17"/>
                </a:solidFill>
                <a:latin typeface="华文楷体" panose="02010600040101010101" pitchFamily="2" charset="-122"/>
                <a:ea typeface="华文楷体" panose="02010600040101010101" pitchFamily="2" charset="-122"/>
              </a:rPr>
              <a:t>及其实现进程同步的基本方法</a:t>
            </a:r>
            <a:r>
              <a:rPr lang="zh-CN" altLang="zh-CN" b="1" dirty="0">
                <a:solidFill>
                  <a:srgbClr val="171D17"/>
                </a:solidFill>
                <a:latin typeface="华文楷体" panose="02010600040101010101" pitchFamily="2" charset="-122"/>
                <a:ea typeface="华文楷体" panose="02010600040101010101" pitchFamily="2" charset="-122"/>
              </a:rPr>
              <a:t>。</a:t>
            </a:r>
          </a:p>
          <a:p>
            <a:pPr>
              <a:lnSpc>
                <a:spcPts val="3500"/>
              </a:lnSpc>
              <a:buClr>
                <a:srgbClr val="0000FF"/>
              </a:buClr>
              <a:buFont typeface="Wingdings" pitchFamily="2" charset="2"/>
              <a:buChar char="Ø"/>
            </a:pPr>
            <a:r>
              <a:rPr lang="zh-CN" altLang="zh-CN" b="1" dirty="0">
                <a:solidFill>
                  <a:srgbClr val="0000FF"/>
                </a:solidFill>
                <a:latin typeface="华文楷体" panose="02010600040101010101" pitchFamily="2" charset="-122"/>
                <a:ea typeface="华文楷体" panose="02010600040101010101" pitchFamily="2" charset="-122"/>
              </a:rPr>
              <a:t>应用：</a:t>
            </a:r>
            <a:r>
              <a:rPr lang="zh-CN" altLang="zh-CN" b="1" dirty="0">
                <a:solidFill>
                  <a:srgbClr val="171D17"/>
                </a:solidFill>
                <a:latin typeface="华文楷体" panose="02010600040101010101" pitchFamily="2" charset="-122"/>
                <a:ea typeface="华文楷体" panose="02010600040101010101" pitchFamily="2" charset="-122"/>
              </a:rPr>
              <a:t>应用信号量机制解决进程同步问题。</a:t>
            </a:r>
            <a:endParaRPr lang="zh-CN" altLang="en-US"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160772" name="灯片编号占位符 3">
            <a:extLst>
              <a:ext uri="{FF2B5EF4-FFF2-40B4-BE49-F238E27FC236}">
                <a16:creationId xmlns:a16="http://schemas.microsoft.com/office/drawing/2014/main" id="{2D2C4283-0DDE-C643-A879-C097060A38F5}"/>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1913B91-3D93-7D49-A4B9-36D4C41437EE}" type="slidenum">
              <a:rPr lang="zh-CN" altLang="en-US" sz="1800"/>
              <a:pPr/>
              <a:t>53</a:t>
            </a:fld>
            <a:endParaRPr lang="en-US" altLang="zh-CN" sz="1800"/>
          </a:p>
        </p:txBody>
      </p:sp>
    </p:spTree>
    <p:extLst>
      <p:ext uri="{BB962C8B-B14F-4D97-AF65-F5344CB8AC3E}">
        <p14:creationId xmlns:p14="http://schemas.microsoft.com/office/powerpoint/2010/main" val="378503782"/>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dirty="0"/>
              <a:t>进程的控制结构</a:t>
            </a:r>
            <a:r>
              <a:rPr lang="en-US" altLang="zh-TW" dirty="0"/>
              <a:t>/</a:t>
            </a:r>
            <a:r>
              <a:rPr lang="zh-TW" altLang="en-US" dirty="0"/>
              <a:t>数据结构</a:t>
            </a:r>
            <a:endParaRPr lang="zh-TW" altLang="en-US"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6</a:t>
            </a:fld>
            <a:endParaRPr lang="en-US" altLang="zh-CN"/>
          </a:p>
        </p:txBody>
      </p:sp>
      <p:pic>
        <p:nvPicPr>
          <p:cNvPr id="8" name="Picture 7">
            <a:extLst>
              <a:ext uri="{FF2B5EF4-FFF2-40B4-BE49-F238E27FC236}">
                <a16:creationId xmlns:a16="http://schemas.microsoft.com/office/drawing/2014/main" id="{123388AD-622F-9940-B28E-CD9C7F906C1C}"/>
              </a:ext>
            </a:extLst>
          </p:cNvPr>
          <p:cNvPicPr>
            <a:picLocks noChangeAspect="1"/>
          </p:cNvPicPr>
          <p:nvPr/>
        </p:nvPicPr>
        <p:blipFill rotWithShape="1">
          <a:blip r:embed="rId2"/>
          <a:srcRect l="-1" t="63620" r="80108" b="206"/>
          <a:stretch/>
        </p:blipFill>
        <p:spPr>
          <a:xfrm>
            <a:off x="611225" y="1976965"/>
            <a:ext cx="2172408" cy="3252235"/>
          </a:xfrm>
          <a:prstGeom prst="rect">
            <a:avLst/>
          </a:prstGeom>
        </p:spPr>
      </p:pic>
      <p:pic>
        <p:nvPicPr>
          <p:cNvPr id="10" name="Picture 9">
            <a:extLst>
              <a:ext uri="{FF2B5EF4-FFF2-40B4-BE49-F238E27FC236}">
                <a16:creationId xmlns:a16="http://schemas.microsoft.com/office/drawing/2014/main" id="{4C47293A-511D-BE40-AF99-840625928A5D}"/>
              </a:ext>
            </a:extLst>
          </p:cNvPr>
          <p:cNvPicPr>
            <a:picLocks noChangeAspect="1"/>
          </p:cNvPicPr>
          <p:nvPr/>
        </p:nvPicPr>
        <p:blipFill rotWithShape="1">
          <a:blip r:embed="rId2"/>
          <a:srcRect l="19892" t="63620" r="-449" b="206"/>
          <a:stretch/>
        </p:blipFill>
        <p:spPr>
          <a:xfrm>
            <a:off x="2783633" y="1976965"/>
            <a:ext cx="8797142" cy="3252235"/>
          </a:xfrm>
          <a:prstGeom prst="rect">
            <a:avLst/>
          </a:prstGeom>
        </p:spPr>
      </p:pic>
    </p:spTree>
    <p:extLst>
      <p:ext uri="{BB962C8B-B14F-4D97-AF65-F5344CB8AC3E}">
        <p14:creationId xmlns:p14="http://schemas.microsoft.com/office/powerpoint/2010/main" val="37515152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sz="2800" dirty="0"/>
              <a:t>进程的控制</a:t>
            </a:r>
            <a:r>
              <a:rPr lang="en-US" altLang="zh-TW" sz="2800" dirty="0"/>
              <a:t>(</a:t>
            </a:r>
            <a:r>
              <a:rPr lang="zh-TW" altLang="en-US" sz="2800" dirty="0"/>
              <a:t>也就是进程的创建、终止、阻塞、唤醒的过程</a:t>
            </a:r>
            <a:r>
              <a:rPr lang="en-US" altLang="zh-TW" sz="2800" dirty="0"/>
              <a:t>) </a:t>
            </a:r>
            <a:endParaRPr lang="zh-TW" altLang="en-US" sz="2800"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7</a:t>
            </a:fld>
            <a:endParaRPr lang="en-US" altLang="zh-CN"/>
          </a:p>
        </p:txBody>
      </p:sp>
      <p:grpSp>
        <p:nvGrpSpPr>
          <p:cNvPr id="6" name="Group 5">
            <a:extLst>
              <a:ext uri="{FF2B5EF4-FFF2-40B4-BE49-F238E27FC236}">
                <a16:creationId xmlns:a16="http://schemas.microsoft.com/office/drawing/2014/main" id="{12A34AF5-95F4-8D44-8F00-21922597CA15}"/>
              </a:ext>
            </a:extLst>
          </p:cNvPr>
          <p:cNvGrpSpPr/>
          <p:nvPr/>
        </p:nvGrpSpPr>
        <p:grpSpPr>
          <a:xfrm>
            <a:off x="229187" y="1339553"/>
            <a:ext cx="11700346" cy="5103796"/>
            <a:chOff x="229187" y="1339553"/>
            <a:chExt cx="11700346" cy="5103796"/>
          </a:xfrm>
        </p:grpSpPr>
        <p:pic>
          <p:nvPicPr>
            <p:cNvPr id="4" name="Picture 3">
              <a:extLst>
                <a:ext uri="{FF2B5EF4-FFF2-40B4-BE49-F238E27FC236}">
                  <a16:creationId xmlns:a16="http://schemas.microsoft.com/office/drawing/2014/main" id="{B5D89962-A16B-1B4A-8A67-1BAE17B10088}"/>
                </a:ext>
              </a:extLst>
            </p:cNvPr>
            <p:cNvPicPr>
              <a:picLocks noChangeAspect="1"/>
            </p:cNvPicPr>
            <p:nvPr/>
          </p:nvPicPr>
          <p:blipFill>
            <a:blip r:embed="rId3"/>
            <a:stretch>
              <a:fillRect/>
            </a:stretch>
          </p:blipFill>
          <p:spPr>
            <a:xfrm>
              <a:off x="229187" y="1339553"/>
              <a:ext cx="11700346" cy="5103796"/>
            </a:xfrm>
            <a:prstGeom prst="rect">
              <a:avLst/>
            </a:prstGeom>
          </p:spPr>
        </p:pic>
        <p:sp>
          <p:nvSpPr>
            <p:cNvPr id="5" name="Rectangle 4">
              <a:extLst>
                <a:ext uri="{FF2B5EF4-FFF2-40B4-BE49-F238E27FC236}">
                  <a16:creationId xmlns:a16="http://schemas.microsoft.com/office/drawing/2014/main" id="{8C677C44-8BC7-6443-9221-3C1E4EC971F7}"/>
                </a:ext>
              </a:extLst>
            </p:cNvPr>
            <p:cNvSpPr/>
            <p:nvPr/>
          </p:nvSpPr>
          <p:spPr>
            <a:xfrm>
              <a:off x="911424" y="1700808"/>
              <a:ext cx="11018109" cy="47425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pic>
        <p:nvPicPr>
          <p:cNvPr id="7" name="Picture 6">
            <a:extLst>
              <a:ext uri="{FF2B5EF4-FFF2-40B4-BE49-F238E27FC236}">
                <a16:creationId xmlns:a16="http://schemas.microsoft.com/office/drawing/2014/main" id="{C0B9833B-D8AA-6045-853E-7FEA6667B21A}"/>
              </a:ext>
            </a:extLst>
          </p:cNvPr>
          <p:cNvPicPr>
            <a:picLocks noChangeAspect="1"/>
          </p:cNvPicPr>
          <p:nvPr/>
        </p:nvPicPr>
        <p:blipFill rotWithShape="1">
          <a:blip r:embed="rId3"/>
          <a:srcRect l="5831" t="7079" b="54992"/>
          <a:stretch/>
        </p:blipFill>
        <p:spPr>
          <a:xfrm>
            <a:off x="911424" y="1700808"/>
            <a:ext cx="11018109" cy="1935833"/>
          </a:xfrm>
          <a:prstGeom prst="rect">
            <a:avLst/>
          </a:prstGeom>
        </p:spPr>
      </p:pic>
      <p:pic>
        <p:nvPicPr>
          <p:cNvPr id="8" name="Picture 7">
            <a:extLst>
              <a:ext uri="{FF2B5EF4-FFF2-40B4-BE49-F238E27FC236}">
                <a16:creationId xmlns:a16="http://schemas.microsoft.com/office/drawing/2014/main" id="{1B5CA7A0-4402-3449-B1D1-73D23B47032B}"/>
              </a:ext>
            </a:extLst>
          </p:cNvPr>
          <p:cNvPicPr>
            <a:picLocks noChangeAspect="1"/>
          </p:cNvPicPr>
          <p:nvPr/>
        </p:nvPicPr>
        <p:blipFill rotWithShape="1">
          <a:blip r:embed="rId3"/>
          <a:srcRect l="5831" t="44815" b="357"/>
          <a:stretch/>
        </p:blipFill>
        <p:spPr>
          <a:xfrm>
            <a:off x="911424" y="3645024"/>
            <a:ext cx="11018109" cy="2798325"/>
          </a:xfrm>
          <a:prstGeom prst="rect">
            <a:avLst/>
          </a:prstGeom>
        </p:spPr>
      </p:pic>
    </p:spTree>
    <p:extLst>
      <p:ext uri="{BB962C8B-B14F-4D97-AF65-F5344CB8AC3E}">
        <p14:creationId xmlns:p14="http://schemas.microsoft.com/office/powerpoint/2010/main" val="8388003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sz="2800" dirty="0"/>
              <a:t>进程的控制</a:t>
            </a:r>
            <a:r>
              <a:rPr lang="en-US" altLang="zh-TW" sz="2800" dirty="0"/>
              <a:t>(</a:t>
            </a:r>
            <a:r>
              <a:rPr lang="zh-TW" altLang="en-US" sz="2800" dirty="0"/>
              <a:t>也就是进程的创建、终止、阻塞、唤醒的过程</a:t>
            </a:r>
            <a:r>
              <a:rPr lang="en-US" altLang="zh-TW" sz="2800" dirty="0"/>
              <a:t>) </a:t>
            </a:r>
            <a:endParaRPr lang="zh-TW" altLang="en-US" sz="2800"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8</a:t>
            </a:fld>
            <a:endParaRPr lang="en-US" altLang="zh-CN"/>
          </a:p>
        </p:txBody>
      </p:sp>
      <p:pic>
        <p:nvPicPr>
          <p:cNvPr id="4" name="Picture 3">
            <a:extLst>
              <a:ext uri="{FF2B5EF4-FFF2-40B4-BE49-F238E27FC236}">
                <a16:creationId xmlns:a16="http://schemas.microsoft.com/office/drawing/2014/main" id="{B5D89962-A16B-1B4A-8A67-1BAE17B10088}"/>
              </a:ext>
            </a:extLst>
          </p:cNvPr>
          <p:cNvPicPr>
            <a:picLocks noChangeAspect="1"/>
          </p:cNvPicPr>
          <p:nvPr/>
        </p:nvPicPr>
        <p:blipFill rotWithShape="1">
          <a:blip r:embed="rId3"/>
          <a:srcRect b="94333"/>
          <a:stretch/>
        </p:blipFill>
        <p:spPr>
          <a:xfrm>
            <a:off x="229187" y="1339553"/>
            <a:ext cx="11700346" cy="289247"/>
          </a:xfrm>
          <a:prstGeom prst="rect">
            <a:avLst/>
          </a:prstGeom>
        </p:spPr>
      </p:pic>
      <p:pic>
        <p:nvPicPr>
          <p:cNvPr id="7" name="Picture 6">
            <a:extLst>
              <a:ext uri="{FF2B5EF4-FFF2-40B4-BE49-F238E27FC236}">
                <a16:creationId xmlns:a16="http://schemas.microsoft.com/office/drawing/2014/main" id="{DD54DC3B-D2FE-E145-9A88-A126D9D66A2E}"/>
              </a:ext>
            </a:extLst>
          </p:cNvPr>
          <p:cNvPicPr>
            <a:picLocks noChangeAspect="1"/>
          </p:cNvPicPr>
          <p:nvPr/>
        </p:nvPicPr>
        <p:blipFill>
          <a:blip r:embed="rId4"/>
          <a:stretch>
            <a:fillRect/>
          </a:stretch>
        </p:blipFill>
        <p:spPr>
          <a:xfrm>
            <a:off x="229187" y="1628799"/>
            <a:ext cx="11700346" cy="4478261"/>
          </a:xfrm>
          <a:prstGeom prst="rect">
            <a:avLst/>
          </a:prstGeom>
        </p:spPr>
      </p:pic>
    </p:spTree>
    <p:extLst>
      <p:ext uri="{BB962C8B-B14F-4D97-AF65-F5344CB8AC3E}">
        <p14:creationId xmlns:p14="http://schemas.microsoft.com/office/powerpoint/2010/main" val="287765792"/>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sz="2800" dirty="0"/>
              <a:t>进程的控制</a:t>
            </a:r>
            <a:r>
              <a:rPr lang="en-US" altLang="zh-TW" sz="2800" dirty="0"/>
              <a:t>(</a:t>
            </a:r>
            <a:r>
              <a:rPr lang="zh-TW" altLang="en-US" sz="2800" dirty="0"/>
              <a:t>也就是进程的创建、终止、阻塞、唤醒的过程</a:t>
            </a:r>
            <a:r>
              <a:rPr lang="en-US" altLang="zh-TW" sz="2800" dirty="0"/>
              <a:t>) </a:t>
            </a:r>
            <a:endParaRPr lang="zh-TW" altLang="en-US" sz="2800"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9</a:t>
            </a:fld>
            <a:endParaRPr lang="en-US" altLang="zh-CN"/>
          </a:p>
        </p:txBody>
      </p:sp>
      <p:pic>
        <p:nvPicPr>
          <p:cNvPr id="4" name="Picture 3">
            <a:extLst>
              <a:ext uri="{FF2B5EF4-FFF2-40B4-BE49-F238E27FC236}">
                <a16:creationId xmlns:a16="http://schemas.microsoft.com/office/drawing/2014/main" id="{B5D89962-A16B-1B4A-8A67-1BAE17B10088}"/>
              </a:ext>
            </a:extLst>
          </p:cNvPr>
          <p:cNvPicPr>
            <a:picLocks noChangeAspect="1"/>
          </p:cNvPicPr>
          <p:nvPr/>
        </p:nvPicPr>
        <p:blipFill rotWithShape="1">
          <a:blip r:embed="rId3"/>
          <a:srcRect b="94333"/>
          <a:stretch/>
        </p:blipFill>
        <p:spPr>
          <a:xfrm>
            <a:off x="229187" y="1339553"/>
            <a:ext cx="11700346" cy="289247"/>
          </a:xfrm>
          <a:prstGeom prst="rect">
            <a:avLst/>
          </a:prstGeom>
        </p:spPr>
      </p:pic>
      <p:pic>
        <p:nvPicPr>
          <p:cNvPr id="7" name="Picture 6">
            <a:extLst>
              <a:ext uri="{FF2B5EF4-FFF2-40B4-BE49-F238E27FC236}">
                <a16:creationId xmlns:a16="http://schemas.microsoft.com/office/drawing/2014/main" id="{DD54DC3B-D2FE-E145-9A88-A126D9D66A2E}"/>
              </a:ext>
            </a:extLst>
          </p:cNvPr>
          <p:cNvPicPr>
            <a:picLocks noChangeAspect="1"/>
          </p:cNvPicPr>
          <p:nvPr/>
        </p:nvPicPr>
        <p:blipFill rotWithShape="1">
          <a:blip r:embed="rId4"/>
          <a:srcRect r="94784"/>
          <a:stretch/>
        </p:blipFill>
        <p:spPr>
          <a:xfrm>
            <a:off x="229187" y="1628799"/>
            <a:ext cx="610229" cy="4478261"/>
          </a:xfrm>
          <a:prstGeom prst="rect">
            <a:avLst/>
          </a:prstGeom>
        </p:spPr>
      </p:pic>
      <p:pic>
        <p:nvPicPr>
          <p:cNvPr id="6" name="Picture 5">
            <a:extLst>
              <a:ext uri="{FF2B5EF4-FFF2-40B4-BE49-F238E27FC236}">
                <a16:creationId xmlns:a16="http://schemas.microsoft.com/office/drawing/2014/main" id="{FAFAE39A-CA9B-1348-AC3F-03F1DC9C1FE5}"/>
              </a:ext>
            </a:extLst>
          </p:cNvPr>
          <p:cNvPicPr>
            <a:picLocks noChangeAspect="1"/>
          </p:cNvPicPr>
          <p:nvPr/>
        </p:nvPicPr>
        <p:blipFill rotWithShape="1">
          <a:blip r:embed="rId4"/>
          <a:srcRect l="5215" b="54978"/>
          <a:stretch/>
        </p:blipFill>
        <p:spPr>
          <a:xfrm>
            <a:off x="839415" y="1628799"/>
            <a:ext cx="11090117" cy="2016225"/>
          </a:xfrm>
          <a:prstGeom prst="rect">
            <a:avLst/>
          </a:prstGeom>
        </p:spPr>
      </p:pic>
      <p:pic>
        <p:nvPicPr>
          <p:cNvPr id="8" name="Picture 7">
            <a:extLst>
              <a:ext uri="{FF2B5EF4-FFF2-40B4-BE49-F238E27FC236}">
                <a16:creationId xmlns:a16="http://schemas.microsoft.com/office/drawing/2014/main" id="{580A8514-6A14-CC45-B17D-3780E5604593}"/>
              </a:ext>
            </a:extLst>
          </p:cNvPr>
          <p:cNvPicPr>
            <a:picLocks noChangeAspect="1"/>
          </p:cNvPicPr>
          <p:nvPr/>
        </p:nvPicPr>
        <p:blipFill rotWithShape="1">
          <a:blip r:embed="rId4"/>
          <a:srcRect l="5215" t="43563"/>
          <a:stretch/>
        </p:blipFill>
        <p:spPr>
          <a:xfrm>
            <a:off x="839415" y="3579690"/>
            <a:ext cx="11090118" cy="2527370"/>
          </a:xfrm>
          <a:prstGeom prst="rect">
            <a:avLst/>
          </a:prstGeom>
        </p:spPr>
      </p:pic>
    </p:spTree>
    <p:extLst>
      <p:ext uri="{BB962C8B-B14F-4D97-AF65-F5344CB8AC3E}">
        <p14:creationId xmlns:p14="http://schemas.microsoft.com/office/powerpoint/2010/main" val="217404582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2_Soar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a:themeElements>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defaul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efault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15733</TotalTime>
  <Words>4549</Words>
  <Application>Microsoft Macintosh PowerPoint</Application>
  <PresentationFormat>Widescreen</PresentationFormat>
  <Paragraphs>563</Paragraphs>
  <Slides>53</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53</vt:i4>
      </vt:variant>
    </vt:vector>
  </HeadingPairs>
  <TitlesOfParts>
    <vt:vector size="68" baseType="lpstr">
      <vt:lpstr>楷体_GB2312</vt:lpstr>
      <vt:lpstr>黑体</vt:lpstr>
      <vt:lpstr>宋体</vt:lpstr>
      <vt:lpstr>STKaiti</vt:lpstr>
      <vt:lpstr>STKaiti</vt:lpstr>
      <vt:lpstr>幼圆</vt:lpstr>
      <vt:lpstr>楷体</vt:lpstr>
      <vt:lpstr>Arial</vt:lpstr>
      <vt:lpstr>Arial Narrow</vt:lpstr>
      <vt:lpstr>Monotype Sorts</vt:lpstr>
      <vt:lpstr>Tahoma</vt:lpstr>
      <vt:lpstr>Times New Roman</vt:lpstr>
      <vt:lpstr>Wingdings</vt:lpstr>
      <vt:lpstr>2_Soaring</vt:lpstr>
      <vt:lpstr>default</vt:lpstr>
      <vt:lpstr>计算机操作系统原理</vt:lpstr>
      <vt:lpstr>PowerPoint Presentation</vt:lpstr>
      <vt:lpstr>PowerPoint Presentation</vt:lpstr>
      <vt:lpstr>进程的概念</vt:lpstr>
      <vt:lpstr>进程的状态和转换</vt:lpstr>
      <vt:lpstr>进程的控制结构/数据结构</vt:lpstr>
      <vt:lpstr>进程的控制(也就是进程的创建、终止、阻塞、唤醒的过程) </vt:lpstr>
      <vt:lpstr>进程的控制(也就是进程的创建、终止、阻塞、唤醒的过程) </vt:lpstr>
      <vt:lpstr>进程的控制(也就是进程的创建、终止、阻塞、唤醒的过程)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dc:creator>
  <cp:lastModifiedBy>Microsoft Office User</cp:lastModifiedBy>
  <cp:revision>1979</cp:revision>
  <dcterms:created xsi:type="dcterms:W3CDTF">1601-01-01T00:00:00Z</dcterms:created>
  <dcterms:modified xsi:type="dcterms:W3CDTF">2025-09-28T08:39:26Z</dcterms:modified>
</cp:coreProperties>
</file>